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71" r:id="rId14"/>
    <p:sldId id="268" r:id="rId15"/>
    <p:sldId id="267" r:id="rId16"/>
    <p:sldId id="265" r:id="rId17"/>
  </p:sldIdLst>
  <p:sldSz cx="14630400" cy="8229600"/>
  <p:notesSz cx="8229600" cy="14630400"/>
  <p:embeddedFontLst>
    <p:embeddedFont>
      <p:font typeface="Bahnschrift Light" panose="020B0502040204020203" pitchFamily="34" charset="0"/>
      <p:regular r:id="rId19"/>
    </p:embeddedFont>
    <p:embeddedFont>
      <p:font typeface="Teko SemiBold" pitchFamily="2" charset="0"/>
      <p:bold r:id="rId20"/>
    </p:embeddedFont>
    <p:embeddedFont>
      <p:font typeface="Tomorrow" panose="020B0604020202020204" charset="0"/>
      <p:regular r:id="rId21"/>
    </p:embeddedFont>
    <p:embeddedFont>
      <p:font typeface="Tomorrow Semi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5EF1"/>
    <a:srgbClr val="61615C"/>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56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D8F01-8373-1238-51CD-74EA4067C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94668-49B0-2EF0-8074-50656B241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63DE2-ACDA-8745-158D-F48CC63FA9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C7BCC-2734-743F-A822-13DB003D6C8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70331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65E6-4B7D-91BC-4302-8327A3CBC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01C5D-E0F8-5186-2208-891D09874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724AC-E6FF-1B1B-E313-4C76EA2702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9C717-FFF0-399A-C4CC-21A6E6E8826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7781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8D27A-9C4A-E826-37E6-E72A894D7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A0AE6B-ADAB-CE88-669B-4F1B3B788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95525-4B4C-BAF2-4D69-677E9BF295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2807AC-0861-E000-1DC8-DE94710A746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8700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195F-D43E-C54E-3ACC-499C0CF7F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D2B6C-60BC-C822-8611-8FCE8B93E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0E5BA-7846-2F1D-29BA-20D798ADE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63DE5F-939B-CCC3-0BDD-F3385F370C4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73705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A14C6-98C4-139C-8249-48CDDA259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E1C1E-3C73-0BAC-58A8-F637D245EF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9D03A5-D22E-7E31-279C-0DD0116D94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5BFA5F-9172-8DB6-9754-FDE818CCC50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649584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A8EE8-3B86-72EA-42C1-3788F43EE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FC4DE7-A240-D8BC-FB07-CBF079041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CEF0E-5230-BE1F-A402-DFD240B4DC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06C8-E85E-D37E-D31A-5BC15D1BCA5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48260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sharpenSoften amount="15000"/>
                    </a14:imgEffect>
                  </a14:imgLayer>
                </a14:imgProps>
              </a:ext>
            </a:extLst>
          </a:blip>
          <a:stretch>
            <a:fillRect/>
          </a:stretch>
        </p:blipFill>
        <p:spPr>
          <a:xfrm>
            <a:off x="0" y="0"/>
            <a:ext cx="5486400" cy="8229600"/>
          </a:xfrm>
          <a:prstGeom prst="rect">
            <a:avLst/>
          </a:prstGeom>
        </p:spPr>
      </p:pic>
      <p:sp>
        <p:nvSpPr>
          <p:cNvPr id="3" name="Text 0"/>
          <p:cNvSpPr/>
          <p:nvPr/>
        </p:nvSpPr>
        <p:spPr>
          <a:xfrm>
            <a:off x="6280190" y="3210546"/>
            <a:ext cx="8060278" cy="904254"/>
          </a:xfrm>
          <a:prstGeom prst="rect">
            <a:avLst/>
          </a:prstGeom>
          <a:noFill/>
          <a:ln/>
        </p:spPr>
        <p:txBody>
          <a:bodyPr wrap="square" lIns="0" tIns="0" rIns="0" bIns="0" rtlCol="0" anchor="t"/>
          <a:lstStyle/>
          <a:p>
            <a:pPr marL="0" indent="0" algn="l">
              <a:lnSpc>
                <a:spcPts val="5550"/>
              </a:lnSpc>
              <a:buNone/>
            </a:pPr>
            <a:r>
              <a:rPr lang="en-US" sz="4450" b="1" dirty="0">
                <a:solidFill>
                  <a:srgbClr val="B05EF1"/>
                </a:solidFill>
                <a:latin typeface="Tomorrow Semi Bold" pitchFamily="34" charset="0"/>
                <a:ea typeface="Tomorrow Semi Bold" pitchFamily="34" charset="-122"/>
                <a:cs typeface="Tomorrow Semi Bold" pitchFamily="34" charset="-120"/>
              </a:rPr>
              <a:t>NEXO</a:t>
            </a:r>
            <a:r>
              <a:rPr lang="en-US" sz="4450" b="1" dirty="0">
                <a:solidFill>
                  <a:srgbClr val="1D1D1B"/>
                </a:solidFill>
                <a:latin typeface="Tomorrow Semi Bold" pitchFamily="34" charset="0"/>
                <a:ea typeface="Tomorrow Semi Bold" pitchFamily="34" charset="-122"/>
                <a:cs typeface="Tomorrow Semi Bold" pitchFamily="34" charset="-120"/>
              </a:rPr>
              <a:t> – Online Banking System</a:t>
            </a:r>
            <a:endParaRPr lang="en-US" sz="4450" b="1" dirty="0"/>
          </a:p>
        </p:txBody>
      </p:sp>
      <p:sp>
        <p:nvSpPr>
          <p:cNvPr id="4" name="Text 1"/>
          <p:cNvSpPr/>
          <p:nvPr/>
        </p:nvSpPr>
        <p:spPr>
          <a:xfrm>
            <a:off x="6280190" y="7733768"/>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61615C"/>
                </a:solidFill>
                <a:latin typeface="Tomorrow" pitchFamily="34" charset="0"/>
                <a:ea typeface="Tomorrow" pitchFamily="34" charset="-122"/>
                <a:cs typeface="Tomorrow" pitchFamily="34" charset="-120"/>
              </a:rPr>
              <a:t>Ravi Sardhara – Kishan Ramani</a:t>
            </a:r>
            <a:endParaRPr lang="en-US" sz="1750" dirty="0"/>
          </a:p>
        </p:txBody>
      </p:sp>
      <p:sp>
        <p:nvSpPr>
          <p:cNvPr id="5" name="Rectangle 4">
            <a:extLst>
              <a:ext uri="{FF2B5EF4-FFF2-40B4-BE49-F238E27FC236}">
                <a16:creationId xmlns:a16="http://schemas.microsoft.com/office/drawing/2014/main" id="{A8F1D1D3-701E-D22E-9656-805259D76E49}"/>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D628-F79D-C68B-B4E6-BA91DCACAB9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B1D3CC8-E910-97C4-F3D7-C129DBD8DD35}"/>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691052C0-D40C-1100-8E18-F6D7105BC5DC}"/>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Login Page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627A8AB-08AE-1B20-7D98-A38775BC79E4}"/>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A01755FA-8AF1-DBB2-47FF-5C855AD51707}"/>
              </a:ext>
            </a:extLst>
          </p:cNvPr>
          <p:cNvPicPr>
            <a:picLocks noChangeAspect="1"/>
          </p:cNvPicPr>
          <p:nvPr/>
        </p:nvPicPr>
        <p:blipFill>
          <a:blip r:embed="rId3"/>
          <a:stretch>
            <a:fillRect/>
          </a:stretch>
        </p:blipFill>
        <p:spPr>
          <a:xfrm>
            <a:off x="1778619" y="1686566"/>
            <a:ext cx="11073162" cy="6228653"/>
          </a:xfrm>
          <a:prstGeom prst="rect">
            <a:avLst/>
          </a:prstGeom>
          <a:ln>
            <a:solidFill>
              <a:schemeClr val="tx1"/>
            </a:solidFill>
          </a:ln>
        </p:spPr>
      </p:pic>
    </p:spTree>
    <p:extLst>
      <p:ext uri="{BB962C8B-B14F-4D97-AF65-F5344CB8AC3E}">
        <p14:creationId xmlns:p14="http://schemas.microsoft.com/office/powerpoint/2010/main" val="218634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2CD3-ACFD-126D-8869-EE60535CFF7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23FA26-9C72-D249-17FE-A11CE681A18B}"/>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3533885E-2AE7-BB3D-1FC5-A6C991D515A7}"/>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Register Page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CE6A8B4-85EE-AC4F-2E62-02222EEEFA41}"/>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4A04220C-2946-325F-D098-8D1F523EB3D6}"/>
              </a:ext>
            </a:extLst>
          </p:cNvPr>
          <p:cNvPicPr>
            <a:picLocks noChangeAspect="1"/>
          </p:cNvPicPr>
          <p:nvPr/>
        </p:nvPicPr>
        <p:blipFill>
          <a:blip r:embed="rId3"/>
          <a:stretch>
            <a:fillRect/>
          </a:stretch>
        </p:blipFill>
        <p:spPr>
          <a:xfrm>
            <a:off x="1778619" y="1686566"/>
            <a:ext cx="11073162" cy="6228653"/>
          </a:xfrm>
          <a:prstGeom prst="rect">
            <a:avLst/>
          </a:prstGeom>
          <a:ln>
            <a:solidFill>
              <a:schemeClr val="tx1"/>
            </a:solidFill>
          </a:ln>
        </p:spPr>
      </p:pic>
      <p:pic>
        <p:nvPicPr>
          <p:cNvPr id="4" name="Picture 3">
            <a:extLst>
              <a:ext uri="{FF2B5EF4-FFF2-40B4-BE49-F238E27FC236}">
                <a16:creationId xmlns:a16="http://schemas.microsoft.com/office/drawing/2014/main" id="{BD3BDF74-5519-061A-E2D1-4E7F3504C351}"/>
              </a:ext>
            </a:extLst>
          </p:cNvPr>
          <p:cNvPicPr>
            <a:picLocks noChangeAspect="1"/>
          </p:cNvPicPr>
          <p:nvPr/>
        </p:nvPicPr>
        <p:blipFill>
          <a:blip r:embed="rId4"/>
          <a:stretch>
            <a:fillRect/>
          </a:stretch>
        </p:blipFill>
        <p:spPr>
          <a:xfrm>
            <a:off x="1761893" y="1686565"/>
            <a:ext cx="11089888" cy="6228653"/>
          </a:xfrm>
          <a:prstGeom prst="rect">
            <a:avLst/>
          </a:prstGeom>
        </p:spPr>
      </p:pic>
    </p:spTree>
    <p:extLst>
      <p:ext uri="{BB962C8B-B14F-4D97-AF65-F5344CB8AC3E}">
        <p14:creationId xmlns:p14="http://schemas.microsoft.com/office/powerpoint/2010/main" val="63024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34988-6B22-73FE-052D-340E789D98D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DBD0B5D-B376-D8E8-D816-83433B2AEF0E}"/>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0C0A9AE7-083A-B2F2-E73F-09B9FBD039F1}"/>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Register Page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EE42176-E91F-80F2-250D-76BCD6872ABA}"/>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A771F9C-6172-8751-E173-B530CAA84E29}"/>
              </a:ext>
            </a:extLst>
          </p:cNvPr>
          <p:cNvPicPr>
            <a:picLocks noChangeAspect="1"/>
          </p:cNvPicPr>
          <p:nvPr/>
        </p:nvPicPr>
        <p:blipFill>
          <a:blip r:embed="rId3"/>
          <a:stretch>
            <a:fillRect/>
          </a:stretch>
        </p:blipFill>
        <p:spPr>
          <a:xfrm>
            <a:off x="1778619" y="1686566"/>
            <a:ext cx="11073162" cy="6228653"/>
          </a:xfrm>
          <a:prstGeom prst="rect">
            <a:avLst/>
          </a:prstGeom>
          <a:ln>
            <a:solidFill>
              <a:schemeClr val="tx1"/>
            </a:solidFill>
          </a:ln>
        </p:spPr>
      </p:pic>
      <p:pic>
        <p:nvPicPr>
          <p:cNvPr id="5" name="Picture 4">
            <a:extLst>
              <a:ext uri="{FF2B5EF4-FFF2-40B4-BE49-F238E27FC236}">
                <a16:creationId xmlns:a16="http://schemas.microsoft.com/office/drawing/2014/main" id="{CF5F8E0E-9CAA-FF47-13F8-515110EB20C9}"/>
              </a:ext>
            </a:extLst>
          </p:cNvPr>
          <p:cNvPicPr>
            <a:picLocks noChangeAspect="1"/>
          </p:cNvPicPr>
          <p:nvPr/>
        </p:nvPicPr>
        <p:blipFill>
          <a:blip r:embed="rId4"/>
          <a:stretch>
            <a:fillRect/>
          </a:stretch>
        </p:blipFill>
        <p:spPr>
          <a:xfrm>
            <a:off x="1778619" y="1686566"/>
            <a:ext cx="11056435" cy="6219245"/>
          </a:xfrm>
          <a:prstGeom prst="rect">
            <a:avLst/>
          </a:prstGeom>
        </p:spPr>
      </p:pic>
    </p:spTree>
    <p:extLst>
      <p:ext uri="{BB962C8B-B14F-4D97-AF65-F5344CB8AC3E}">
        <p14:creationId xmlns:p14="http://schemas.microsoft.com/office/powerpoint/2010/main" val="306032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051E-C7F0-CDED-560C-DDCCFB8AC4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74B7A17-5616-9E77-0BE7-032BC33721BE}"/>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FDE4CEBC-C2CF-C4EC-9799-EE6312DD110F}"/>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Register Page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59D44D1-ED6A-23C1-DCBB-D64242E17910}"/>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3E6EAC25-0604-098D-C70A-21DF78779B73}"/>
              </a:ext>
            </a:extLst>
          </p:cNvPr>
          <p:cNvPicPr>
            <a:picLocks noChangeAspect="1"/>
          </p:cNvPicPr>
          <p:nvPr/>
        </p:nvPicPr>
        <p:blipFill>
          <a:blip r:embed="rId3"/>
          <a:stretch>
            <a:fillRect/>
          </a:stretch>
        </p:blipFill>
        <p:spPr>
          <a:xfrm>
            <a:off x="1778619" y="1686566"/>
            <a:ext cx="11073162" cy="6228653"/>
          </a:xfrm>
          <a:prstGeom prst="rect">
            <a:avLst/>
          </a:prstGeom>
          <a:ln>
            <a:solidFill>
              <a:schemeClr val="tx1"/>
            </a:solidFill>
          </a:ln>
        </p:spPr>
      </p:pic>
      <p:pic>
        <p:nvPicPr>
          <p:cNvPr id="4" name="Picture 3">
            <a:extLst>
              <a:ext uri="{FF2B5EF4-FFF2-40B4-BE49-F238E27FC236}">
                <a16:creationId xmlns:a16="http://schemas.microsoft.com/office/drawing/2014/main" id="{4F3303F0-EF40-CE0B-5374-131F61FCAA2E}"/>
              </a:ext>
            </a:extLst>
          </p:cNvPr>
          <p:cNvPicPr>
            <a:picLocks noChangeAspect="1"/>
          </p:cNvPicPr>
          <p:nvPr/>
        </p:nvPicPr>
        <p:blipFill>
          <a:blip r:embed="rId4"/>
          <a:stretch>
            <a:fillRect/>
          </a:stretch>
        </p:blipFill>
        <p:spPr>
          <a:xfrm>
            <a:off x="1778619" y="1686566"/>
            <a:ext cx="11073162" cy="6228653"/>
          </a:xfrm>
          <a:prstGeom prst="rect">
            <a:avLst/>
          </a:prstGeom>
        </p:spPr>
      </p:pic>
    </p:spTree>
    <p:extLst>
      <p:ext uri="{BB962C8B-B14F-4D97-AF65-F5344CB8AC3E}">
        <p14:creationId xmlns:p14="http://schemas.microsoft.com/office/powerpoint/2010/main" val="466790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343A-0794-82C2-09A8-B3AF16F2741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7BB0CC-3ED8-9F4B-8AF0-18CD534ECC9B}"/>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B19CC237-6143-A452-E719-1328C6441038}"/>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Dashboard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3FE5139-5BD5-28E1-2AF0-DF5ABB7633BF}"/>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a:extLst>
              <a:ext uri="{FF2B5EF4-FFF2-40B4-BE49-F238E27FC236}">
                <a16:creationId xmlns:a16="http://schemas.microsoft.com/office/drawing/2014/main" id="{AC253BCF-45BB-033D-3C1B-1558BE83E17C}"/>
              </a:ext>
            </a:extLst>
          </p:cNvPr>
          <p:cNvPicPr>
            <a:picLocks noChangeAspect="1"/>
          </p:cNvPicPr>
          <p:nvPr/>
        </p:nvPicPr>
        <p:blipFill>
          <a:blip r:embed="rId3"/>
          <a:stretch>
            <a:fillRect/>
          </a:stretch>
        </p:blipFill>
        <p:spPr>
          <a:xfrm>
            <a:off x="1778619" y="1686566"/>
            <a:ext cx="11073161" cy="6228653"/>
          </a:xfrm>
          <a:prstGeom prst="rect">
            <a:avLst/>
          </a:prstGeom>
        </p:spPr>
      </p:pic>
    </p:spTree>
    <p:extLst>
      <p:ext uri="{BB962C8B-B14F-4D97-AF65-F5344CB8AC3E}">
        <p14:creationId xmlns:p14="http://schemas.microsoft.com/office/powerpoint/2010/main" val="784889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DF67-95E6-FE3B-C95C-7B8C2906891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A67853B-9C27-1DE2-60D0-CA230985EFF5}"/>
              </a:ext>
            </a:extLst>
          </p:cNvPr>
          <p:cNvSpPr/>
          <p:nvPr/>
        </p:nvSpPr>
        <p:spPr>
          <a:xfrm>
            <a:off x="672822" y="144966"/>
            <a:ext cx="4323993" cy="781274"/>
          </a:xfrm>
          <a:prstGeom prst="rect">
            <a:avLst/>
          </a:prstGeom>
          <a:noFill/>
          <a:ln/>
        </p:spPr>
        <p:txBody>
          <a:bodyPr wrap="none" lIns="0" tIns="0" rIns="0" bIns="0" rtlCol="0" anchor="t"/>
          <a:lstStyle/>
          <a:p>
            <a:pPr marL="0" indent="0" algn="l">
              <a:lnSpc>
                <a:spcPts val="3750"/>
              </a:lnSpc>
              <a:buNone/>
            </a:pPr>
            <a:endParaRPr lang="en-US" sz="5400" dirty="0">
              <a:solidFill>
                <a:srgbClr val="B05EF1"/>
              </a:solidFill>
              <a:latin typeface="Teko SemiBold" pitchFamily="2" charset="0"/>
              <a:cs typeface="Teko SemiBold" pitchFamily="2" charset="0"/>
            </a:endParaRPr>
          </a:p>
          <a:p>
            <a:pPr marL="0" indent="0" algn="l">
              <a:lnSpc>
                <a:spcPts val="3750"/>
              </a:lnSpc>
              <a:buNone/>
            </a:pPr>
            <a:r>
              <a:rPr lang="en-US" sz="5400" dirty="0">
                <a:solidFill>
                  <a:srgbClr val="B05EF1"/>
                </a:solidFill>
                <a:latin typeface="Teko SemiBold" pitchFamily="2" charset="0"/>
                <a:cs typeface="Teko SemiBold" pitchFamily="2" charset="0"/>
              </a:rPr>
              <a:t>Nexo - Ui</a:t>
            </a:r>
            <a:endParaRPr lang="en-US" sz="5400" dirty="0">
              <a:latin typeface="Teko SemiBold" pitchFamily="2" charset="0"/>
              <a:cs typeface="Teko SemiBold" pitchFamily="2" charset="0"/>
            </a:endParaRPr>
          </a:p>
        </p:txBody>
      </p:sp>
      <p:sp>
        <p:nvSpPr>
          <p:cNvPr id="6" name="Text 1">
            <a:extLst>
              <a:ext uri="{FF2B5EF4-FFF2-40B4-BE49-F238E27FC236}">
                <a16:creationId xmlns:a16="http://schemas.microsoft.com/office/drawing/2014/main" id="{FD25D9EE-1A81-70FA-EEED-57F07B2921B3}"/>
              </a:ext>
            </a:extLst>
          </p:cNvPr>
          <p:cNvSpPr/>
          <p:nvPr/>
        </p:nvSpPr>
        <p:spPr>
          <a:xfrm>
            <a:off x="672822" y="1197211"/>
            <a:ext cx="1468212" cy="307658"/>
          </a:xfrm>
          <a:prstGeom prst="rect">
            <a:avLst/>
          </a:prstGeom>
          <a:noFill/>
          <a:ln/>
        </p:spPr>
        <p:txBody>
          <a:bodyPr wrap="none" lIns="0" tIns="0" rIns="0" bIns="0" rtlCol="0" anchor="t"/>
          <a:lstStyle/>
          <a:p>
            <a:pPr marL="0" indent="0" algn="l">
              <a:lnSpc>
                <a:spcPts val="2400"/>
              </a:lnSpc>
              <a:buNone/>
            </a:pPr>
            <a:r>
              <a:rPr lang="en-US" b="1" dirty="0">
                <a:solidFill>
                  <a:srgbClr val="61615C"/>
                </a:solidFill>
                <a:latin typeface="Arial" panose="020B0604020202020204" pitchFamily="34" charset="0"/>
                <a:ea typeface="Tomorrow" pitchFamily="34" charset="-122"/>
                <a:cs typeface="Arial" panose="020B0604020202020204" pitchFamily="34" charset="0"/>
              </a:rPr>
              <a:t>Admin Panel :</a:t>
            </a:r>
            <a:endParaRPr lang="en-US"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A35F11F3-D2AD-AD6A-263C-A9E2964E1938}"/>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ACA3A98D-CA75-2CE1-6845-AF9C962A518E}"/>
              </a:ext>
            </a:extLst>
          </p:cNvPr>
          <p:cNvPicPr>
            <a:picLocks noChangeAspect="1"/>
          </p:cNvPicPr>
          <p:nvPr/>
        </p:nvPicPr>
        <p:blipFill>
          <a:blip r:embed="rId3"/>
          <a:stretch>
            <a:fillRect/>
          </a:stretch>
        </p:blipFill>
        <p:spPr>
          <a:xfrm>
            <a:off x="1778619" y="1686566"/>
            <a:ext cx="11073161" cy="6228653"/>
          </a:xfrm>
          <a:prstGeom prst="rect">
            <a:avLst/>
          </a:prstGeom>
        </p:spPr>
      </p:pic>
    </p:spTree>
    <p:extLst>
      <p:ext uri="{BB962C8B-B14F-4D97-AF65-F5344CB8AC3E}">
        <p14:creationId xmlns:p14="http://schemas.microsoft.com/office/powerpoint/2010/main" val="58060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3578722"/>
            <a:ext cx="5670590" cy="1072155"/>
          </a:xfrm>
          <a:prstGeom prst="rect">
            <a:avLst/>
          </a:prstGeom>
          <a:noFill/>
          <a:ln/>
        </p:spPr>
        <p:txBody>
          <a:bodyPr wrap="none" lIns="0" tIns="0" rIns="0" bIns="0" rtlCol="0" anchor="t"/>
          <a:lstStyle/>
          <a:p>
            <a:pPr marL="0" indent="0" algn="ctr">
              <a:lnSpc>
                <a:spcPts val="5550"/>
              </a:lnSpc>
              <a:buNone/>
            </a:pPr>
            <a:r>
              <a:rPr lang="en-US" sz="8800" b="1" dirty="0">
                <a:solidFill>
                  <a:srgbClr val="B05EF1"/>
                </a:solidFill>
                <a:latin typeface="Teko SemiBold" pitchFamily="2" charset="0"/>
                <a:ea typeface="Tomorrow Semi Bold" pitchFamily="34" charset="-122"/>
                <a:cs typeface="Teko SemiBold" pitchFamily="2" charset="0"/>
              </a:rPr>
              <a:t>Thank You </a:t>
            </a:r>
          </a:p>
          <a:p>
            <a:pPr marL="0" indent="0" algn="ctr">
              <a:lnSpc>
                <a:spcPts val="5550"/>
              </a:lnSpc>
              <a:buNone/>
            </a:pPr>
            <a:endParaRPr lang="en-US" sz="8800" b="1" dirty="0">
              <a:latin typeface="Teko SemiBold" pitchFamily="2" charset="0"/>
              <a:cs typeface="Teko SemiBold" pitchFamily="2" charset="0"/>
            </a:endParaRPr>
          </a:p>
        </p:txBody>
      </p:sp>
      <p:sp>
        <p:nvSpPr>
          <p:cNvPr id="6" name="Rectangle 5">
            <a:extLst>
              <a:ext uri="{FF2B5EF4-FFF2-40B4-BE49-F238E27FC236}">
                <a16:creationId xmlns:a16="http://schemas.microsoft.com/office/drawing/2014/main" id="{822DBAF1-6718-4F43-672F-A70D3100B408}"/>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5233678-A1F3-02F1-F372-83EDF8FDCFD1}"/>
              </a:ext>
            </a:extLst>
          </p:cNvPr>
          <p:cNvSpPr txBox="1"/>
          <p:nvPr/>
        </p:nvSpPr>
        <p:spPr>
          <a:xfrm>
            <a:off x="8670014" y="4139695"/>
            <a:ext cx="2776654" cy="523220"/>
          </a:xfrm>
          <a:prstGeom prst="rect">
            <a:avLst/>
          </a:prstGeom>
          <a:noFill/>
        </p:spPr>
        <p:txBody>
          <a:bodyPr wrap="square" rtlCol="0">
            <a:spAutoFit/>
          </a:bodyPr>
          <a:lstStyle/>
          <a:p>
            <a:r>
              <a:rPr lang="en-US" sz="2800" dirty="0">
                <a:latin typeface="Bahnschrift Light" panose="020B0502040204020203" pitchFamily="34" charset="0"/>
                <a:cs typeface="Arial" panose="020B0604020202020204" pitchFamily="34" charset="0"/>
              </a:rPr>
              <a:t>Have a nice day </a:t>
            </a:r>
            <a:endParaRPr lang="en-IN" sz="2800" dirty="0">
              <a:latin typeface="Bahnschrift Light" panose="020B0502040204020203"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98965"/>
            <a:ext cx="4536519" cy="566976"/>
          </a:xfrm>
          <a:prstGeom prst="rect">
            <a:avLst/>
          </a:prstGeom>
          <a:noFill/>
          <a:ln/>
        </p:spPr>
        <p:txBody>
          <a:bodyPr wrap="none" lIns="0" tIns="0" rIns="0" bIns="0" rtlCol="0" anchor="t"/>
          <a:lstStyle/>
          <a:p>
            <a:pPr marL="0" indent="0" algn="l">
              <a:lnSpc>
                <a:spcPts val="4450"/>
              </a:lnSpc>
              <a:buNone/>
            </a:pPr>
            <a:r>
              <a:rPr lang="en-US" sz="5400" b="1" dirty="0">
                <a:solidFill>
                  <a:srgbClr val="B05EF1"/>
                </a:solidFill>
                <a:latin typeface="Teko SemiBold" pitchFamily="2" charset="0"/>
                <a:ea typeface="Tomorrow Semi Bold" pitchFamily="34" charset="-122"/>
                <a:cs typeface="Teko SemiBold" pitchFamily="2" charset="0"/>
              </a:rPr>
              <a:t>The Problem</a:t>
            </a:r>
            <a:endParaRPr lang="en-US" sz="5400" b="1" dirty="0">
              <a:solidFill>
                <a:srgbClr val="B05EF1"/>
              </a:solidFill>
              <a:latin typeface="Teko SemiBold" pitchFamily="2" charset="0"/>
              <a:cs typeface="Teko SemiBold" pitchFamily="2" charset="0"/>
            </a:endParaRPr>
          </a:p>
        </p:txBody>
      </p:sp>
      <p:sp>
        <p:nvSpPr>
          <p:cNvPr id="3" name="Shape 1"/>
          <p:cNvSpPr/>
          <p:nvPr/>
        </p:nvSpPr>
        <p:spPr>
          <a:xfrm>
            <a:off x="793790" y="3219569"/>
            <a:ext cx="4196358" cy="2810947"/>
          </a:xfrm>
          <a:prstGeom prst="roundRect">
            <a:avLst>
              <a:gd name="adj" fmla="val 1210"/>
            </a:avLst>
          </a:prstGeom>
          <a:solidFill>
            <a:srgbClr val="FCFCFC"/>
          </a:solidFill>
          <a:ln w="30480">
            <a:solidFill>
              <a:srgbClr val="D6D0D0"/>
            </a:solidFill>
            <a:prstDash val="solid"/>
          </a:ln>
        </p:spPr>
      </p:sp>
      <p:sp>
        <p:nvSpPr>
          <p:cNvPr id="4" name="Shape 2"/>
          <p:cNvSpPr/>
          <p:nvPr/>
        </p:nvSpPr>
        <p:spPr>
          <a:xfrm>
            <a:off x="793790" y="3219569"/>
            <a:ext cx="121920" cy="2810947"/>
          </a:xfrm>
          <a:prstGeom prst="roundRect">
            <a:avLst>
              <a:gd name="adj" fmla="val 27907"/>
            </a:avLst>
          </a:prstGeom>
          <a:solidFill>
            <a:srgbClr val="1D1D1B"/>
          </a:solidFill>
          <a:ln/>
        </p:spPr>
      </p:sp>
      <p:sp>
        <p:nvSpPr>
          <p:cNvPr id="5" name="Text 3"/>
          <p:cNvSpPr/>
          <p:nvPr/>
        </p:nvSpPr>
        <p:spPr>
          <a:xfrm>
            <a:off x="1173004" y="3476863"/>
            <a:ext cx="3559850" cy="708660"/>
          </a:xfrm>
          <a:prstGeom prst="rect">
            <a:avLst/>
          </a:prstGeom>
          <a:noFill/>
          <a:ln/>
        </p:spPr>
        <p:txBody>
          <a:bodyPr wrap="square" lIns="0" tIns="0" rIns="0" bIns="0" rtlCol="0" anchor="t"/>
          <a:lstStyle/>
          <a:p>
            <a:pPr marL="0" indent="0" algn="l">
              <a:lnSpc>
                <a:spcPts val="2750"/>
              </a:lnSpc>
              <a:buNone/>
            </a:pPr>
            <a:r>
              <a:rPr lang="en-US" sz="2200" dirty="0">
                <a:solidFill>
                  <a:srgbClr val="61615C"/>
                </a:solidFill>
                <a:latin typeface="Arial" panose="020B0604020202020204" pitchFamily="34" charset="0"/>
                <a:ea typeface="Tomorrow Semi Bold" pitchFamily="34" charset="-122"/>
                <a:cs typeface="Arial" panose="020B0604020202020204" pitchFamily="34" charset="0"/>
              </a:rPr>
              <a:t>Time-Consuming Manual Banking</a:t>
            </a:r>
            <a:endParaRPr lang="en-US" sz="2200" dirty="0">
              <a:latin typeface="Arial" panose="020B0604020202020204" pitchFamily="34" charset="0"/>
              <a:cs typeface="Arial" panose="020B0604020202020204" pitchFamily="34" charset="0"/>
            </a:endParaRPr>
          </a:p>
        </p:txBody>
      </p:sp>
      <p:sp>
        <p:nvSpPr>
          <p:cNvPr id="6" name="Text 4"/>
          <p:cNvSpPr/>
          <p:nvPr/>
        </p:nvSpPr>
        <p:spPr>
          <a:xfrm>
            <a:off x="1173004" y="4321612"/>
            <a:ext cx="3559850" cy="1088708"/>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Traditional banking involves long queues and limited hours, a major hurdle for busy students.</a:t>
            </a:r>
            <a:endParaRPr lang="en-US" sz="1750" dirty="0">
              <a:latin typeface="Arial" panose="020B0604020202020204" pitchFamily="34" charset="0"/>
              <a:cs typeface="Arial" panose="020B0604020202020204" pitchFamily="34" charset="0"/>
            </a:endParaRPr>
          </a:p>
        </p:txBody>
      </p:sp>
      <p:sp>
        <p:nvSpPr>
          <p:cNvPr id="7" name="Shape 5"/>
          <p:cNvSpPr/>
          <p:nvPr/>
        </p:nvSpPr>
        <p:spPr>
          <a:xfrm>
            <a:off x="5216962" y="3219569"/>
            <a:ext cx="4196358" cy="2810947"/>
          </a:xfrm>
          <a:prstGeom prst="roundRect">
            <a:avLst>
              <a:gd name="adj" fmla="val 1210"/>
            </a:avLst>
          </a:prstGeom>
          <a:solidFill>
            <a:srgbClr val="FCFCFC"/>
          </a:solidFill>
          <a:ln w="30480">
            <a:solidFill>
              <a:srgbClr val="D6D0D0"/>
            </a:solidFill>
            <a:prstDash val="solid"/>
          </a:ln>
        </p:spPr>
      </p:sp>
      <p:sp>
        <p:nvSpPr>
          <p:cNvPr id="8" name="Shape 6"/>
          <p:cNvSpPr/>
          <p:nvPr/>
        </p:nvSpPr>
        <p:spPr>
          <a:xfrm>
            <a:off x="5216962" y="3219569"/>
            <a:ext cx="121920" cy="2810947"/>
          </a:xfrm>
          <a:prstGeom prst="roundRect">
            <a:avLst>
              <a:gd name="adj" fmla="val 27907"/>
            </a:avLst>
          </a:prstGeom>
          <a:solidFill>
            <a:srgbClr val="1D1D1B"/>
          </a:solidFill>
          <a:ln/>
        </p:spPr>
      </p:sp>
      <p:sp>
        <p:nvSpPr>
          <p:cNvPr id="9" name="Text 7"/>
          <p:cNvSpPr/>
          <p:nvPr/>
        </p:nvSpPr>
        <p:spPr>
          <a:xfrm>
            <a:off x="5596176" y="3476863"/>
            <a:ext cx="3559850" cy="708660"/>
          </a:xfrm>
          <a:prstGeom prst="rect">
            <a:avLst/>
          </a:prstGeom>
          <a:noFill/>
          <a:ln/>
        </p:spPr>
        <p:txBody>
          <a:bodyPr wrap="square" lIns="0" tIns="0" rIns="0" bIns="0" rtlCol="0" anchor="t"/>
          <a:lstStyle/>
          <a:p>
            <a:pPr marL="0" indent="0" algn="l">
              <a:lnSpc>
                <a:spcPts val="2750"/>
              </a:lnSpc>
              <a:buNone/>
            </a:pPr>
            <a:r>
              <a:rPr lang="en-US" sz="2200" dirty="0">
                <a:solidFill>
                  <a:srgbClr val="61615C"/>
                </a:solidFill>
                <a:latin typeface="Arial" panose="020B0604020202020204" pitchFamily="34" charset="0"/>
                <a:ea typeface="Tomorrow Semi Bold" pitchFamily="34" charset="-122"/>
                <a:cs typeface="Arial" panose="020B0604020202020204" pitchFamily="34" charset="0"/>
              </a:rPr>
              <a:t>Limited Global Payment Options</a:t>
            </a:r>
            <a:endParaRPr lang="en-US" sz="2200" dirty="0">
              <a:latin typeface="Arial" panose="020B0604020202020204" pitchFamily="34" charset="0"/>
              <a:cs typeface="Arial" panose="020B0604020202020204" pitchFamily="34" charset="0"/>
            </a:endParaRPr>
          </a:p>
        </p:txBody>
      </p:sp>
      <p:sp>
        <p:nvSpPr>
          <p:cNvPr id="10" name="Text 8"/>
          <p:cNvSpPr/>
          <p:nvPr/>
        </p:nvSpPr>
        <p:spPr>
          <a:xfrm>
            <a:off x="5596176" y="4321612"/>
            <a:ext cx="3559850"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Existing systems often lack robust multi-currency support, complicating international transactions and travel.</a:t>
            </a:r>
            <a:endParaRPr lang="en-US" sz="1750" dirty="0">
              <a:latin typeface="Arial" panose="020B0604020202020204" pitchFamily="34" charset="0"/>
              <a:cs typeface="Arial" panose="020B0604020202020204" pitchFamily="34" charset="0"/>
            </a:endParaRPr>
          </a:p>
        </p:txBody>
      </p:sp>
      <p:sp>
        <p:nvSpPr>
          <p:cNvPr id="11" name="Shape 9"/>
          <p:cNvSpPr/>
          <p:nvPr/>
        </p:nvSpPr>
        <p:spPr>
          <a:xfrm>
            <a:off x="9640133" y="3219569"/>
            <a:ext cx="4196358" cy="2810947"/>
          </a:xfrm>
          <a:prstGeom prst="roundRect">
            <a:avLst>
              <a:gd name="adj" fmla="val 1210"/>
            </a:avLst>
          </a:prstGeom>
          <a:solidFill>
            <a:srgbClr val="FCFCFC"/>
          </a:solidFill>
          <a:ln w="30480">
            <a:solidFill>
              <a:srgbClr val="D6D0D0"/>
            </a:solidFill>
            <a:prstDash val="solid"/>
          </a:ln>
        </p:spPr>
      </p:sp>
      <p:sp>
        <p:nvSpPr>
          <p:cNvPr id="12" name="Shape 10"/>
          <p:cNvSpPr/>
          <p:nvPr/>
        </p:nvSpPr>
        <p:spPr>
          <a:xfrm>
            <a:off x="9640133" y="3219569"/>
            <a:ext cx="121920" cy="2810947"/>
          </a:xfrm>
          <a:prstGeom prst="roundRect">
            <a:avLst>
              <a:gd name="adj" fmla="val 27907"/>
            </a:avLst>
          </a:prstGeom>
          <a:solidFill>
            <a:srgbClr val="1D1D1B"/>
          </a:solidFill>
          <a:ln/>
        </p:spPr>
      </p:sp>
      <p:sp>
        <p:nvSpPr>
          <p:cNvPr id="13" name="Text 11"/>
          <p:cNvSpPr/>
          <p:nvPr/>
        </p:nvSpPr>
        <p:spPr>
          <a:xfrm>
            <a:off x="10019348" y="3476863"/>
            <a:ext cx="3559850" cy="708660"/>
          </a:xfrm>
          <a:prstGeom prst="rect">
            <a:avLst/>
          </a:prstGeom>
          <a:noFill/>
          <a:ln/>
        </p:spPr>
        <p:txBody>
          <a:bodyPr wrap="square" lIns="0" tIns="0" rIns="0" bIns="0" rtlCol="0" anchor="t"/>
          <a:lstStyle/>
          <a:p>
            <a:pPr marL="0" indent="0" algn="l">
              <a:lnSpc>
                <a:spcPts val="2750"/>
              </a:lnSpc>
              <a:buNone/>
            </a:pPr>
            <a:r>
              <a:rPr lang="en-US" sz="2200" dirty="0">
                <a:solidFill>
                  <a:srgbClr val="61615C"/>
                </a:solidFill>
                <a:latin typeface="Arial" panose="020B0604020202020204" pitchFamily="34" charset="0"/>
                <a:ea typeface="Tomorrow Semi Bold" pitchFamily="34" charset="-122"/>
                <a:cs typeface="Arial" panose="020B0604020202020204" pitchFamily="34" charset="0"/>
              </a:rPr>
              <a:t>Lack of Student-Friendly Solutions</a:t>
            </a:r>
            <a:endParaRPr lang="en-US" sz="2200" dirty="0">
              <a:latin typeface="Arial" panose="020B0604020202020204" pitchFamily="34" charset="0"/>
              <a:cs typeface="Arial" panose="020B0604020202020204" pitchFamily="34" charset="0"/>
            </a:endParaRPr>
          </a:p>
        </p:txBody>
      </p:sp>
      <p:sp>
        <p:nvSpPr>
          <p:cNvPr id="14" name="Text 12"/>
          <p:cNvSpPr/>
          <p:nvPr/>
        </p:nvSpPr>
        <p:spPr>
          <a:xfrm>
            <a:off x="10019348" y="4321612"/>
            <a:ext cx="3559850"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Many banking services are not tailored to the unique financial needs and digital-native habits of college students.</a:t>
            </a:r>
            <a:endParaRPr lang="en-US" sz="175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E97A14E-029B-6329-D47C-56729D829F3A}"/>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20175"/>
            <a:ext cx="4645819" cy="415191"/>
          </a:xfrm>
          <a:prstGeom prst="rect">
            <a:avLst/>
          </a:prstGeom>
          <a:noFill/>
          <a:ln/>
        </p:spPr>
        <p:txBody>
          <a:bodyPr wrap="none" lIns="0" tIns="0" rIns="0" bIns="0" rtlCol="0" anchor="t"/>
          <a:lstStyle/>
          <a:p>
            <a:pPr marL="0" indent="0" algn="l">
              <a:lnSpc>
                <a:spcPts val="4450"/>
              </a:lnSpc>
              <a:buNone/>
            </a:pPr>
            <a:r>
              <a:rPr lang="en-US" sz="5400" b="1" dirty="0">
                <a:solidFill>
                  <a:srgbClr val="B05EF1"/>
                </a:solidFill>
                <a:latin typeface="Teko SemiBold" pitchFamily="2" charset="0"/>
                <a:ea typeface="Tomorrow Semi Bold" pitchFamily="34" charset="-122"/>
                <a:cs typeface="Teko SemiBold" pitchFamily="2" charset="0"/>
              </a:rPr>
              <a:t>Our Solution – NEXO</a:t>
            </a:r>
            <a:endParaRPr lang="en-US" sz="5400" b="1" dirty="0">
              <a:latin typeface="Teko SemiBold" pitchFamily="2" charset="0"/>
              <a:cs typeface="Teko SemiBold" pitchFamily="2" charset="0"/>
            </a:endParaRPr>
          </a:p>
        </p:txBody>
      </p:sp>
      <p:sp>
        <p:nvSpPr>
          <p:cNvPr id="4" name="Text 1"/>
          <p:cNvSpPr/>
          <p:nvPr/>
        </p:nvSpPr>
        <p:spPr>
          <a:xfrm>
            <a:off x="6280190" y="3162181"/>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61615C"/>
                </a:solidFill>
                <a:latin typeface="Arial" panose="020B0604020202020204" pitchFamily="34" charset="0"/>
                <a:ea typeface="Tomorrow" pitchFamily="34" charset="-122"/>
                <a:cs typeface="Arial" panose="020B0604020202020204" pitchFamily="34" charset="0"/>
              </a:rPr>
              <a:t>Secure, Student-Friendly Banking:</a:t>
            </a:r>
            <a:r>
              <a:rPr lang="en-US" sz="1750" dirty="0">
                <a:solidFill>
                  <a:srgbClr val="61615C"/>
                </a:solidFill>
                <a:latin typeface="Arial" panose="020B0604020202020204" pitchFamily="34" charset="0"/>
                <a:ea typeface="Tomorrow" pitchFamily="34" charset="-122"/>
                <a:cs typeface="Arial" panose="020B0604020202020204" pitchFamily="34" charset="0"/>
              </a:rPr>
              <a:t> NEXO provides a robust, intuitive platform designed with student financial wellness in mind.</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6293390" y="403043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61615C"/>
                </a:solidFill>
                <a:latin typeface="Arial" panose="020B0604020202020204" pitchFamily="34" charset="0"/>
                <a:ea typeface="Tomorrow" pitchFamily="34" charset="-122"/>
                <a:cs typeface="Arial" panose="020B0604020202020204" pitchFamily="34" charset="0"/>
              </a:rPr>
              <a:t>Multi-Currency Support:</a:t>
            </a:r>
            <a:r>
              <a:rPr lang="en-US" sz="1750" dirty="0">
                <a:solidFill>
                  <a:srgbClr val="61615C"/>
                </a:solidFill>
                <a:latin typeface="Arial" panose="020B0604020202020204" pitchFamily="34" charset="0"/>
                <a:ea typeface="Tomorrow" pitchFamily="34" charset="-122"/>
                <a:cs typeface="Arial" panose="020B0604020202020204" pitchFamily="34" charset="0"/>
              </a:rPr>
              <a:t> Seamlessly manage funds across various currencies, making international transactions effortless.</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6280190" y="498061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61615C"/>
                </a:solidFill>
                <a:latin typeface="Arial" panose="020B0604020202020204" pitchFamily="34" charset="0"/>
                <a:ea typeface="Tomorrow" pitchFamily="34" charset="-122"/>
                <a:cs typeface="Arial" panose="020B0604020202020204" pitchFamily="34" charset="0"/>
              </a:rPr>
              <a:t>Easy Transactions, 24/7 Access:</a:t>
            </a:r>
            <a:r>
              <a:rPr lang="en-US" sz="1750" dirty="0">
                <a:solidFill>
                  <a:srgbClr val="61615C"/>
                </a:solidFill>
                <a:latin typeface="Arial" panose="020B0604020202020204" pitchFamily="34" charset="0"/>
                <a:ea typeface="Tomorrow" pitchFamily="34" charset="-122"/>
                <a:cs typeface="Arial" panose="020B0604020202020204" pitchFamily="34" charset="0"/>
              </a:rPr>
              <a:t> Perform banking operations anytime, anywhere, with instant transaction capabilities.</a:t>
            </a:r>
            <a:endParaRPr lang="en-US" sz="175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8D0707C-767E-3373-184E-5F603703F7E4}"/>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13924"/>
            <a:ext cx="4536519" cy="566976"/>
          </a:xfrm>
          <a:prstGeom prst="rect">
            <a:avLst/>
          </a:prstGeom>
          <a:noFill/>
          <a:ln/>
        </p:spPr>
        <p:txBody>
          <a:bodyPr wrap="none" lIns="0" tIns="0" rIns="0" bIns="0" rtlCol="0" anchor="t"/>
          <a:lstStyle/>
          <a:p>
            <a:pPr marL="0" indent="0" algn="l">
              <a:lnSpc>
                <a:spcPts val="4450"/>
              </a:lnSpc>
              <a:buNone/>
            </a:pPr>
            <a:r>
              <a:rPr lang="en-US" sz="5400" b="1" dirty="0">
                <a:solidFill>
                  <a:srgbClr val="B05EF1"/>
                </a:solidFill>
                <a:latin typeface="Teko SemiBold" pitchFamily="2" charset="0"/>
                <a:ea typeface="Tomorrow Semi Bold" pitchFamily="34" charset="-122"/>
                <a:cs typeface="Teko SemiBold" pitchFamily="2" charset="0"/>
              </a:rPr>
              <a:t>Key Features</a:t>
            </a:r>
            <a:endParaRPr lang="en-US" sz="5400" b="1" dirty="0">
              <a:latin typeface="Teko SemiBold" pitchFamily="2" charset="0"/>
              <a:cs typeface="Teko SemiBold" pitchFamily="2" charset="0"/>
            </a:endParaRPr>
          </a:p>
        </p:txBody>
      </p:sp>
      <p:sp>
        <p:nvSpPr>
          <p:cNvPr id="3" name="Shape 1"/>
          <p:cNvSpPr/>
          <p:nvPr/>
        </p:nvSpPr>
        <p:spPr>
          <a:xfrm>
            <a:off x="793790" y="1934528"/>
            <a:ext cx="6407944" cy="2577108"/>
          </a:xfrm>
          <a:prstGeom prst="roundRect">
            <a:avLst>
              <a:gd name="adj" fmla="val 1320"/>
            </a:avLst>
          </a:prstGeom>
          <a:solidFill>
            <a:srgbClr val="F0EAEA"/>
          </a:solidFill>
          <a:ln/>
        </p:spPr>
      </p:sp>
      <p:sp>
        <p:nvSpPr>
          <p:cNvPr id="4" name="Shape 2"/>
          <p:cNvSpPr/>
          <p:nvPr/>
        </p:nvSpPr>
        <p:spPr>
          <a:xfrm>
            <a:off x="1020604" y="2161342"/>
            <a:ext cx="680442" cy="680442"/>
          </a:xfrm>
          <a:prstGeom prst="roundRect">
            <a:avLst>
              <a:gd name="adj" fmla="val 13436980"/>
            </a:avLst>
          </a:prstGeom>
          <a:solidFill>
            <a:srgbClr val="1D1D1B"/>
          </a:solidFill>
          <a:ln/>
        </p:spPr>
      </p:sp>
      <p:pic>
        <p:nvPicPr>
          <p:cNvPr id="5" name="Image 0" descr="preencoded.png"/>
          <p:cNvPicPr>
            <a:picLocks noChangeAspect="1"/>
          </p:cNvPicPr>
          <p:nvPr/>
        </p:nvPicPr>
        <p:blipFill>
          <a:blip r:embed="rId3"/>
          <a:stretch>
            <a:fillRect/>
          </a:stretch>
        </p:blipFill>
        <p:spPr>
          <a:xfrm>
            <a:off x="1207770" y="2310170"/>
            <a:ext cx="306110" cy="382667"/>
          </a:xfrm>
          <a:prstGeom prst="rect">
            <a:avLst/>
          </a:prstGeom>
        </p:spPr>
      </p:pic>
      <p:sp>
        <p:nvSpPr>
          <p:cNvPr id="6" name="Text 3"/>
          <p:cNvSpPr/>
          <p:nvPr/>
        </p:nvSpPr>
        <p:spPr>
          <a:xfrm>
            <a:off x="1020604" y="3068598"/>
            <a:ext cx="3277791" cy="354330"/>
          </a:xfrm>
          <a:prstGeom prst="rect">
            <a:avLst/>
          </a:prstGeom>
          <a:noFill/>
          <a:ln/>
        </p:spPr>
        <p:txBody>
          <a:bodyPr wrap="none" lIns="0" tIns="0" rIns="0" bIns="0" rtlCol="0" anchor="t"/>
          <a:lstStyle/>
          <a:p>
            <a:pPr marL="0" indent="0" algn="l">
              <a:lnSpc>
                <a:spcPts val="2750"/>
              </a:lnSpc>
              <a:buNone/>
            </a:pPr>
            <a:r>
              <a:rPr lang="en-US" sz="2400" b="1" dirty="0">
                <a:solidFill>
                  <a:srgbClr val="61615C"/>
                </a:solidFill>
                <a:latin typeface="Arial" panose="020B0604020202020204" pitchFamily="34" charset="0"/>
                <a:ea typeface="Tomorrow Semi Bold" pitchFamily="34" charset="-122"/>
                <a:cs typeface="Arial" panose="020B0604020202020204" pitchFamily="34" charset="0"/>
              </a:rPr>
              <a:t>Global Account Access</a:t>
            </a:r>
            <a:endParaRPr lang="en-US" sz="2400" b="1" dirty="0">
              <a:latin typeface="Arial" panose="020B0604020202020204" pitchFamily="34" charset="0"/>
              <a:cs typeface="Arial" panose="020B0604020202020204" pitchFamily="34" charset="0"/>
            </a:endParaRPr>
          </a:p>
        </p:txBody>
      </p:sp>
      <p:sp>
        <p:nvSpPr>
          <p:cNvPr id="7" name="Text 4"/>
          <p:cNvSpPr/>
          <p:nvPr/>
        </p:nvSpPr>
        <p:spPr>
          <a:xfrm>
            <a:off x="1020604" y="3559016"/>
            <a:ext cx="5954316" cy="725805"/>
          </a:xfrm>
          <a:prstGeom prst="rect">
            <a:avLst/>
          </a:prstGeom>
          <a:noFill/>
          <a:ln/>
        </p:spPr>
        <p:txBody>
          <a:bodyPr wrap="square" lIns="0" tIns="0" rIns="0" bIns="0" rtlCol="0" anchor="t"/>
          <a:lstStyle/>
          <a:p>
            <a:pPr marL="0" indent="0" algn="l">
              <a:lnSpc>
                <a:spcPts val="2850"/>
              </a:lnSpc>
              <a:buNone/>
            </a:pPr>
            <a:r>
              <a:rPr lang="en-US" dirty="0">
                <a:solidFill>
                  <a:srgbClr val="61615C"/>
                </a:solidFill>
                <a:latin typeface="Arial" panose="020B0604020202020204" pitchFamily="34" charset="0"/>
                <a:ea typeface="Tomorrow" pitchFamily="34" charset="-122"/>
                <a:cs typeface="Arial" panose="020B0604020202020204" pitchFamily="34" charset="0"/>
              </a:rPr>
              <a:t>Manage your finances from anywhere in the world, securely and instantly.</a:t>
            </a:r>
            <a:endParaRPr lang="en-US" dirty="0">
              <a:latin typeface="Arial" panose="020B0604020202020204" pitchFamily="34" charset="0"/>
              <a:cs typeface="Arial" panose="020B0604020202020204" pitchFamily="34" charset="0"/>
            </a:endParaRPr>
          </a:p>
        </p:txBody>
      </p:sp>
      <p:sp>
        <p:nvSpPr>
          <p:cNvPr id="8" name="Shape 5"/>
          <p:cNvSpPr/>
          <p:nvPr/>
        </p:nvSpPr>
        <p:spPr>
          <a:xfrm>
            <a:off x="7428548" y="1934528"/>
            <a:ext cx="6408063" cy="2577108"/>
          </a:xfrm>
          <a:prstGeom prst="roundRect">
            <a:avLst>
              <a:gd name="adj" fmla="val 1320"/>
            </a:avLst>
          </a:prstGeom>
          <a:solidFill>
            <a:srgbClr val="F0EAEA"/>
          </a:solidFill>
          <a:ln/>
        </p:spPr>
      </p:sp>
      <p:sp>
        <p:nvSpPr>
          <p:cNvPr id="9" name="Shape 6"/>
          <p:cNvSpPr/>
          <p:nvPr/>
        </p:nvSpPr>
        <p:spPr>
          <a:xfrm>
            <a:off x="7655362" y="2161342"/>
            <a:ext cx="680442" cy="680442"/>
          </a:xfrm>
          <a:prstGeom prst="roundRect">
            <a:avLst>
              <a:gd name="adj" fmla="val 13436980"/>
            </a:avLst>
          </a:prstGeom>
          <a:solidFill>
            <a:srgbClr val="1D1D1B"/>
          </a:solidFill>
          <a:ln/>
        </p:spPr>
      </p:sp>
      <p:pic>
        <p:nvPicPr>
          <p:cNvPr id="10" name="Image 1" descr="preencoded.png"/>
          <p:cNvPicPr>
            <a:picLocks noChangeAspect="1"/>
          </p:cNvPicPr>
          <p:nvPr/>
        </p:nvPicPr>
        <p:blipFill>
          <a:blip r:embed="rId4"/>
          <a:stretch>
            <a:fillRect/>
          </a:stretch>
        </p:blipFill>
        <p:spPr>
          <a:xfrm>
            <a:off x="7842528" y="2310170"/>
            <a:ext cx="306110" cy="382667"/>
          </a:xfrm>
          <a:prstGeom prst="rect">
            <a:avLst/>
          </a:prstGeom>
        </p:spPr>
      </p:pic>
      <p:sp>
        <p:nvSpPr>
          <p:cNvPr id="11" name="Text 7"/>
          <p:cNvSpPr/>
          <p:nvPr/>
        </p:nvSpPr>
        <p:spPr>
          <a:xfrm>
            <a:off x="7655362" y="3068598"/>
            <a:ext cx="4360545" cy="354330"/>
          </a:xfrm>
          <a:prstGeom prst="rect">
            <a:avLst/>
          </a:prstGeom>
          <a:noFill/>
          <a:ln/>
        </p:spPr>
        <p:txBody>
          <a:bodyPr wrap="none" lIns="0" tIns="0" rIns="0" bIns="0" rtlCol="0" anchor="t"/>
          <a:lstStyle/>
          <a:p>
            <a:pPr marL="0" indent="0" algn="l">
              <a:lnSpc>
                <a:spcPts val="2750"/>
              </a:lnSpc>
              <a:buNone/>
            </a:pPr>
            <a:r>
              <a:rPr lang="en-US" sz="2400" b="1" dirty="0">
                <a:solidFill>
                  <a:srgbClr val="61615C"/>
                </a:solidFill>
                <a:latin typeface="Arial" panose="020B0604020202020204" pitchFamily="34" charset="0"/>
                <a:ea typeface="Tomorrow Semi Bold" pitchFamily="34" charset="-122"/>
                <a:cs typeface="Arial" panose="020B0604020202020204" pitchFamily="34" charset="0"/>
              </a:rPr>
              <a:t>Real-Time Currency Exchange</a:t>
            </a:r>
            <a:endParaRPr lang="en-US" sz="2400" b="1" dirty="0">
              <a:latin typeface="Arial" panose="020B0604020202020204" pitchFamily="34" charset="0"/>
              <a:cs typeface="Arial" panose="020B0604020202020204" pitchFamily="34" charset="0"/>
            </a:endParaRPr>
          </a:p>
        </p:txBody>
      </p:sp>
      <p:sp>
        <p:nvSpPr>
          <p:cNvPr id="12" name="Text 8"/>
          <p:cNvSpPr/>
          <p:nvPr/>
        </p:nvSpPr>
        <p:spPr>
          <a:xfrm>
            <a:off x="7655362" y="3559016"/>
            <a:ext cx="5954435" cy="725805"/>
          </a:xfrm>
          <a:prstGeom prst="rect">
            <a:avLst/>
          </a:prstGeom>
          <a:noFill/>
          <a:ln/>
        </p:spPr>
        <p:txBody>
          <a:bodyPr wrap="square" lIns="0" tIns="0" rIns="0" bIns="0" rtlCol="0" anchor="t"/>
          <a:lstStyle/>
          <a:p>
            <a:pPr marL="0" indent="0" algn="l">
              <a:lnSpc>
                <a:spcPts val="2850"/>
              </a:lnSpc>
              <a:buNone/>
            </a:pPr>
            <a:r>
              <a:rPr lang="en-US" dirty="0">
                <a:solidFill>
                  <a:srgbClr val="61615C"/>
                </a:solidFill>
                <a:latin typeface="Arial" panose="020B0604020202020204" pitchFamily="34" charset="0"/>
                <a:ea typeface="Tomorrow" pitchFamily="34" charset="-122"/>
                <a:cs typeface="Arial" panose="020B0604020202020204" pitchFamily="34" charset="0"/>
              </a:rPr>
              <a:t>Convert currencies at competitive rates, with live updates to ensure optimal transactions.</a:t>
            </a:r>
            <a:endParaRPr lang="en-US" dirty="0">
              <a:latin typeface="Arial" panose="020B0604020202020204" pitchFamily="34" charset="0"/>
              <a:cs typeface="Arial" panose="020B0604020202020204" pitchFamily="34" charset="0"/>
            </a:endParaRPr>
          </a:p>
        </p:txBody>
      </p:sp>
      <p:sp>
        <p:nvSpPr>
          <p:cNvPr id="13" name="Shape 9"/>
          <p:cNvSpPr/>
          <p:nvPr/>
        </p:nvSpPr>
        <p:spPr>
          <a:xfrm>
            <a:off x="793790" y="4738449"/>
            <a:ext cx="6407944" cy="2577108"/>
          </a:xfrm>
          <a:prstGeom prst="roundRect">
            <a:avLst>
              <a:gd name="adj" fmla="val 1320"/>
            </a:avLst>
          </a:prstGeom>
          <a:solidFill>
            <a:srgbClr val="F0EAEA"/>
          </a:solidFill>
          <a:ln/>
        </p:spPr>
      </p:sp>
      <p:sp>
        <p:nvSpPr>
          <p:cNvPr id="14" name="Shape 10"/>
          <p:cNvSpPr/>
          <p:nvPr/>
        </p:nvSpPr>
        <p:spPr>
          <a:xfrm>
            <a:off x="1020604" y="4965263"/>
            <a:ext cx="680442" cy="680442"/>
          </a:xfrm>
          <a:prstGeom prst="roundRect">
            <a:avLst>
              <a:gd name="adj" fmla="val 13436980"/>
            </a:avLst>
          </a:prstGeom>
          <a:solidFill>
            <a:srgbClr val="1D1D1B"/>
          </a:solidFill>
          <a:ln/>
        </p:spPr>
      </p:sp>
      <p:pic>
        <p:nvPicPr>
          <p:cNvPr id="15" name="Image 2" descr="preencoded.png"/>
          <p:cNvPicPr>
            <a:picLocks noChangeAspect="1"/>
          </p:cNvPicPr>
          <p:nvPr/>
        </p:nvPicPr>
        <p:blipFill>
          <a:blip r:embed="rId5"/>
          <a:stretch>
            <a:fillRect/>
          </a:stretch>
        </p:blipFill>
        <p:spPr>
          <a:xfrm>
            <a:off x="1207770" y="5114092"/>
            <a:ext cx="306110" cy="382667"/>
          </a:xfrm>
          <a:prstGeom prst="rect">
            <a:avLst/>
          </a:prstGeom>
        </p:spPr>
      </p:pic>
      <p:sp>
        <p:nvSpPr>
          <p:cNvPr id="16" name="Text 11"/>
          <p:cNvSpPr/>
          <p:nvPr/>
        </p:nvSpPr>
        <p:spPr>
          <a:xfrm>
            <a:off x="1020604" y="5872520"/>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61615C"/>
                </a:solidFill>
                <a:latin typeface="Arial" panose="020B0604020202020204" pitchFamily="34" charset="0"/>
                <a:ea typeface="Tomorrow Semi Bold" pitchFamily="34" charset="-122"/>
                <a:cs typeface="Arial" panose="020B0604020202020204" pitchFamily="34" charset="0"/>
              </a:rPr>
              <a:t>Smart Payments</a:t>
            </a:r>
            <a:endParaRPr lang="en-US" sz="2400" b="1" dirty="0">
              <a:latin typeface="Arial" panose="020B0604020202020204" pitchFamily="34" charset="0"/>
              <a:cs typeface="Arial" panose="020B0604020202020204" pitchFamily="34" charset="0"/>
            </a:endParaRPr>
          </a:p>
        </p:txBody>
      </p:sp>
      <p:sp>
        <p:nvSpPr>
          <p:cNvPr id="17" name="Text 12"/>
          <p:cNvSpPr/>
          <p:nvPr/>
        </p:nvSpPr>
        <p:spPr>
          <a:xfrm>
            <a:off x="1020604" y="6362938"/>
            <a:ext cx="5954316" cy="725805"/>
          </a:xfrm>
          <a:prstGeom prst="rect">
            <a:avLst/>
          </a:prstGeom>
          <a:noFill/>
          <a:ln/>
        </p:spPr>
        <p:txBody>
          <a:bodyPr wrap="square" lIns="0" tIns="0" rIns="0" bIns="0" rtlCol="0" anchor="t"/>
          <a:lstStyle/>
          <a:p>
            <a:pPr marL="0" indent="0" algn="l">
              <a:lnSpc>
                <a:spcPts val="2850"/>
              </a:lnSpc>
              <a:buNone/>
            </a:pPr>
            <a:r>
              <a:rPr lang="en-US" dirty="0">
                <a:solidFill>
                  <a:srgbClr val="61615C"/>
                </a:solidFill>
                <a:latin typeface="Arial" panose="020B0604020202020204" pitchFamily="34" charset="0"/>
                <a:ea typeface="Tomorrow" pitchFamily="34" charset="-122"/>
                <a:cs typeface="Arial" panose="020B0604020202020204" pitchFamily="34" charset="0"/>
              </a:rPr>
              <a:t>Automate bills, split expenses, and send money with intelligent, fast payment options.</a:t>
            </a:r>
            <a:endParaRPr lang="en-US" dirty="0">
              <a:latin typeface="Arial" panose="020B0604020202020204" pitchFamily="34" charset="0"/>
              <a:cs typeface="Arial" panose="020B0604020202020204" pitchFamily="34" charset="0"/>
            </a:endParaRPr>
          </a:p>
        </p:txBody>
      </p:sp>
      <p:sp>
        <p:nvSpPr>
          <p:cNvPr id="18" name="Shape 13"/>
          <p:cNvSpPr/>
          <p:nvPr/>
        </p:nvSpPr>
        <p:spPr>
          <a:xfrm>
            <a:off x="7428548" y="4738449"/>
            <a:ext cx="6408063" cy="2577108"/>
          </a:xfrm>
          <a:prstGeom prst="roundRect">
            <a:avLst>
              <a:gd name="adj" fmla="val 1320"/>
            </a:avLst>
          </a:prstGeom>
          <a:solidFill>
            <a:srgbClr val="F0EAEA"/>
          </a:solidFill>
          <a:ln/>
        </p:spPr>
      </p:sp>
      <p:sp>
        <p:nvSpPr>
          <p:cNvPr id="19" name="Shape 14"/>
          <p:cNvSpPr/>
          <p:nvPr/>
        </p:nvSpPr>
        <p:spPr>
          <a:xfrm>
            <a:off x="7655362" y="4965263"/>
            <a:ext cx="680442" cy="680442"/>
          </a:xfrm>
          <a:prstGeom prst="roundRect">
            <a:avLst>
              <a:gd name="adj" fmla="val 13436980"/>
            </a:avLst>
          </a:prstGeom>
          <a:solidFill>
            <a:srgbClr val="1D1D1B"/>
          </a:solidFill>
          <a:ln/>
        </p:spPr>
      </p:sp>
      <p:pic>
        <p:nvPicPr>
          <p:cNvPr id="20" name="Image 3" descr="preencoded.png"/>
          <p:cNvPicPr>
            <a:picLocks noChangeAspect="1"/>
          </p:cNvPicPr>
          <p:nvPr/>
        </p:nvPicPr>
        <p:blipFill>
          <a:blip r:embed="rId6"/>
          <a:stretch>
            <a:fillRect/>
          </a:stretch>
        </p:blipFill>
        <p:spPr>
          <a:xfrm>
            <a:off x="7842528" y="5114092"/>
            <a:ext cx="306110" cy="382667"/>
          </a:xfrm>
          <a:prstGeom prst="rect">
            <a:avLst/>
          </a:prstGeom>
        </p:spPr>
      </p:pic>
      <p:sp>
        <p:nvSpPr>
          <p:cNvPr id="21" name="Text 15"/>
          <p:cNvSpPr/>
          <p:nvPr/>
        </p:nvSpPr>
        <p:spPr>
          <a:xfrm>
            <a:off x="7655362" y="5872520"/>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61615C"/>
                </a:solidFill>
                <a:latin typeface="Arial" panose="020B0604020202020204" pitchFamily="34" charset="0"/>
                <a:ea typeface="Tomorrow Semi Bold" pitchFamily="34" charset="-122"/>
                <a:cs typeface="Arial" panose="020B0604020202020204" pitchFamily="34" charset="0"/>
              </a:rPr>
              <a:t>Easy Withdrawals</a:t>
            </a:r>
            <a:endParaRPr lang="en-US" sz="2400" b="1" dirty="0">
              <a:latin typeface="Arial" panose="020B0604020202020204" pitchFamily="34" charset="0"/>
              <a:cs typeface="Arial" panose="020B0604020202020204" pitchFamily="34" charset="0"/>
            </a:endParaRPr>
          </a:p>
        </p:txBody>
      </p:sp>
      <p:sp>
        <p:nvSpPr>
          <p:cNvPr id="22" name="Text 16"/>
          <p:cNvSpPr/>
          <p:nvPr/>
        </p:nvSpPr>
        <p:spPr>
          <a:xfrm>
            <a:off x="7655362" y="6362938"/>
            <a:ext cx="5954435" cy="725805"/>
          </a:xfrm>
          <a:prstGeom prst="rect">
            <a:avLst/>
          </a:prstGeom>
          <a:noFill/>
          <a:ln/>
        </p:spPr>
        <p:txBody>
          <a:bodyPr wrap="square" lIns="0" tIns="0" rIns="0" bIns="0" rtlCol="0" anchor="t"/>
          <a:lstStyle/>
          <a:p>
            <a:pPr marL="0" indent="0" algn="l">
              <a:lnSpc>
                <a:spcPts val="2850"/>
              </a:lnSpc>
              <a:buNone/>
            </a:pPr>
            <a:r>
              <a:rPr lang="en-US" dirty="0">
                <a:solidFill>
                  <a:srgbClr val="61615C"/>
                </a:solidFill>
                <a:latin typeface="Arial" panose="020B0604020202020204" pitchFamily="34" charset="0"/>
                <a:ea typeface="Tomorrow" pitchFamily="34" charset="-122"/>
                <a:cs typeface="Arial" panose="020B0604020202020204" pitchFamily="34" charset="0"/>
              </a:rPr>
              <a:t>Access your funds conveniently through integrated ATM networks and secure digital processes.</a:t>
            </a:r>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2A9F24B-52DB-7482-7E54-30D579AF220E}"/>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03340"/>
            <a:ext cx="4715232" cy="566976"/>
          </a:xfrm>
          <a:prstGeom prst="rect">
            <a:avLst/>
          </a:prstGeom>
          <a:noFill/>
          <a:ln/>
        </p:spPr>
        <p:txBody>
          <a:bodyPr wrap="none" lIns="0" tIns="0" rIns="0" bIns="0" rtlCol="0" anchor="t"/>
          <a:lstStyle/>
          <a:p>
            <a:pPr marL="0" indent="0" algn="l">
              <a:lnSpc>
                <a:spcPts val="4450"/>
              </a:lnSpc>
              <a:buNone/>
            </a:pPr>
            <a:r>
              <a:rPr lang="en-US" sz="5400" b="1" dirty="0">
                <a:solidFill>
                  <a:srgbClr val="B05EF1"/>
                </a:solidFill>
                <a:latin typeface="Teko SemiBold" pitchFamily="2" charset="0"/>
                <a:ea typeface="Tomorrow Semi Bold" pitchFamily="34" charset="-122"/>
                <a:cs typeface="Teko SemiBold" pitchFamily="2" charset="0"/>
              </a:rPr>
              <a:t>System Architecture</a:t>
            </a:r>
            <a:endParaRPr lang="en-US" sz="5400" b="1" dirty="0">
              <a:latin typeface="Teko SemiBold" pitchFamily="2" charset="0"/>
              <a:cs typeface="Teko SemiBold" pitchFamily="2" charset="0"/>
            </a:endParaRPr>
          </a:p>
        </p:txBody>
      </p:sp>
      <p:sp>
        <p:nvSpPr>
          <p:cNvPr id="4" name="Text 1"/>
          <p:cNvSpPr/>
          <p:nvPr/>
        </p:nvSpPr>
        <p:spPr>
          <a:xfrm>
            <a:off x="793790" y="2052280"/>
            <a:ext cx="2122765" cy="354330"/>
          </a:xfrm>
          <a:prstGeom prst="rect">
            <a:avLst/>
          </a:prstGeom>
          <a:noFill/>
          <a:ln/>
        </p:spPr>
        <p:txBody>
          <a:bodyPr wrap="none" lIns="0" tIns="0" rIns="0" bIns="0" rtlCol="0" anchor="t"/>
          <a:lstStyle/>
          <a:p>
            <a:pPr marL="0" indent="0" algn="l">
              <a:lnSpc>
                <a:spcPts val="2750"/>
              </a:lnSpc>
              <a:buNone/>
            </a:pPr>
            <a:r>
              <a:rPr lang="en-US" sz="3600" b="1" dirty="0">
                <a:solidFill>
                  <a:srgbClr val="1D1D1B"/>
                </a:solidFill>
                <a:latin typeface="Teko SemiBold" pitchFamily="2" charset="0"/>
                <a:ea typeface="Tomorrow Semi Bold" pitchFamily="34" charset="-122"/>
                <a:cs typeface="Teko SemiBold" pitchFamily="2" charset="0"/>
              </a:rPr>
              <a:t>Frontend</a:t>
            </a:r>
            <a:endParaRPr lang="en-US" sz="3600" b="1" dirty="0">
              <a:latin typeface="Teko SemiBold" pitchFamily="2" charset="0"/>
              <a:cs typeface="Teko SemiBold" pitchFamily="2" charset="0"/>
            </a:endParaRPr>
          </a:p>
        </p:txBody>
      </p:sp>
      <p:sp>
        <p:nvSpPr>
          <p:cNvPr id="5" name="Text 2"/>
          <p:cNvSpPr/>
          <p:nvPr/>
        </p:nvSpPr>
        <p:spPr>
          <a:xfrm>
            <a:off x="793790" y="2633424"/>
            <a:ext cx="212276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HTML: Structure and content</a:t>
            </a:r>
            <a:endParaRPr lang="en-US" sz="1750" dirty="0"/>
          </a:p>
        </p:txBody>
      </p:sp>
      <p:sp>
        <p:nvSpPr>
          <p:cNvPr id="6" name="Text 3"/>
          <p:cNvSpPr/>
          <p:nvPr/>
        </p:nvSpPr>
        <p:spPr>
          <a:xfrm>
            <a:off x="793790" y="3438525"/>
            <a:ext cx="212276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CSS: Styling and layout</a:t>
            </a:r>
            <a:endParaRPr lang="en-US" sz="1750" dirty="0"/>
          </a:p>
        </p:txBody>
      </p:sp>
      <p:sp>
        <p:nvSpPr>
          <p:cNvPr id="7" name="Text 4"/>
          <p:cNvSpPr/>
          <p:nvPr/>
        </p:nvSpPr>
        <p:spPr>
          <a:xfrm>
            <a:off x="793790" y="4243626"/>
            <a:ext cx="2122765"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JavaScript: Interactivity and dynamic content</a:t>
            </a:r>
            <a:endParaRPr lang="en-US" sz="1750" dirty="0"/>
          </a:p>
        </p:txBody>
      </p:sp>
      <p:sp>
        <p:nvSpPr>
          <p:cNvPr id="8" name="Text 5"/>
          <p:cNvSpPr/>
          <p:nvPr/>
        </p:nvSpPr>
        <p:spPr>
          <a:xfrm>
            <a:off x="3477578" y="2052280"/>
            <a:ext cx="2122765" cy="354330"/>
          </a:xfrm>
          <a:prstGeom prst="rect">
            <a:avLst/>
          </a:prstGeom>
          <a:noFill/>
          <a:ln/>
        </p:spPr>
        <p:txBody>
          <a:bodyPr wrap="none" lIns="0" tIns="0" rIns="0" bIns="0" rtlCol="0" anchor="t"/>
          <a:lstStyle/>
          <a:p>
            <a:pPr marL="0" indent="0" algn="l">
              <a:lnSpc>
                <a:spcPts val="2750"/>
              </a:lnSpc>
              <a:buNone/>
            </a:pPr>
            <a:r>
              <a:rPr lang="en-US" sz="3600" b="1" dirty="0">
                <a:solidFill>
                  <a:srgbClr val="1D1D1B"/>
                </a:solidFill>
                <a:latin typeface="Teko SemiBold" pitchFamily="2" charset="0"/>
                <a:ea typeface="Tomorrow Semi Bold" pitchFamily="34" charset="-122"/>
                <a:cs typeface="Teko SemiBold" pitchFamily="2" charset="0"/>
              </a:rPr>
              <a:t>Backend</a:t>
            </a:r>
            <a:endParaRPr lang="en-US" sz="3600" b="1" dirty="0">
              <a:latin typeface="Teko SemiBold" pitchFamily="2" charset="0"/>
              <a:cs typeface="Teko SemiBold" pitchFamily="2" charset="0"/>
            </a:endParaRPr>
          </a:p>
        </p:txBody>
      </p:sp>
      <p:sp>
        <p:nvSpPr>
          <p:cNvPr id="9" name="Text 6"/>
          <p:cNvSpPr/>
          <p:nvPr/>
        </p:nvSpPr>
        <p:spPr>
          <a:xfrm>
            <a:off x="3477578" y="2633424"/>
            <a:ext cx="2122765"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PHP: Robust and scalable server-side logic</a:t>
            </a:r>
            <a:endParaRPr lang="en-US" sz="1750" dirty="0"/>
          </a:p>
        </p:txBody>
      </p:sp>
      <p:sp>
        <p:nvSpPr>
          <p:cNvPr id="12" name="Text 9"/>
          <p:cNvSpPr/>
          <p:nvPr/>
        </p:nvSpPr>
        <p:spPr>
          <a:xfrm>
            <a:off x="6161365" y="2052280"/>
            <a:ext cx="2203847" cy="354330"/>
          </a:xfrm>
          <a:prstGeom prst="rect">
            <a:avLst/>
          </a:prstGeom>
          <a:noFill/>
          <a:ln/>
        </p:spPr>
        <p:txBody>
          <a:bodyPr wrap="none" lIns="0" tIns="0" rIns="0" bIns="0" rtlCol="0" anchor="t"/>
          <a:lstStyle/>
          <a:p>
            <a:pPr marL="0" indent="0" algn="l">
              <a:lnSpc>
                <a:spcPts val="2750"/>
              </a:lnSpc>
              <a:buNone/>
            </a:pPr>
            <a:r>
              <a:rPr lang="en-US" sz="3600" b="1" dirty="0">
                <a:solidFill>
                  <a:srgbClr val="1D1D1B"/>
                </a:solidFill>
                <a:latin typeface="Teko SemiBold" pitchFamily="2" charset="0"/>
                <a:ea typeface="Tomorrow Semi Bold" pitchFamily="34" charset="-122"/>
                <a:cs typeface="Teko SemiBold" pitchFamily="2" charset="0"/>
              </a:rPr>
              <a:t>Database</a:t>
            </a:r>
            <a:endParaRPr lang="en-US" sz="2200" b="1" dirty="0">
              <a:latin typeface="Teko SemiBold" pitchFamily="2" charset="0"/>
              <a:cs typeface="Teko SemiBold" pitchFamily="2" charset="0"/>
            </a:endParaRPr>
          </a:p>
        </p:txBody>
      </p:sp>
      <p:sp>
        <p:nvSpPr>
          <p:cNvPr id="13" name="Text 10"/>
          <p:cNvSpPr/>
          <p:nvPr/>
        </p:nvSpPr>
        <p:spPr>
          <a:xfrm>
            <a:off x="6161365" y="2633424"/>
            <a:ext cx="2203847"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MySQL: Relational database for transactions</a:t>
            </a:r>
            <a:endParaRPr lang="en-US" sz="1750" dirty="0"/>
          </a:p>
        </p:txBody>
      </p:sp>
      <p:sp>
        <p:nvSpPr>
          <p:cNvPr id="15" name="Text 12"/>
          <p:cNvSpPr/>
          <p:nvPr/>
        </p:nvSpPr>
        <p:spPr>
          <a:xfrm>
            <a:off x="6161364" y="4243626"/>
            <a:ext cx="220384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1615C"/>
                </a:solidFill>
                <a:latin typeface="Tomorrow" pitchFamily="34" charset="0"/>
                <a:ea typeface="Tomorrow" pitchFamily="34" charset="-122"/>
                <a:cs typeface="Tomorrow" pitchFamily="34" charset="-120"/>
              </a:rPr>
              <a:t>Data Encryption: Secure storage of financial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87454"/>
            <a:ext cx="5300663" cy="566976"/>
          </a:xfrm>
          <a:prstGeom prst="rect">
            <a:avLst/>
          </a:prstGeom>
          <a:noFill/>
          <a:ln/>
        </p:spPr>
        <p:txBody>
          <a:bodyPr wrap="none" lIns="0" tIns="0" rIns="0" bIns="0" rtlCol="0" anchor="t"/>
          <a:lstStyle/>
          <a:p>
            <a:pPr marL="0" indent="0" algn="l">
              <a:lnSpc>
                <a:spcPts val="4450"/>
              </a:lnSpc>
              <a:buNone/>
            </a:pPr>
            <a:r>
              <a:rPr lang="en-US" sz="5400" dirty="0">
                <a:solidFill>
                  <a:srgbClr val="B05EF1"/>
                </a:solidFill>
                <a:latin typeface="Teko SemiBold" pitchFamily="2" charset="0"/>
                <a:ea typeface="Tomorrow Semi Bold" pitchFamily="34" charset="-122"/>
                <a:cs typeface="Teko SemiBold" pitchFamily="2" charset="0"/>
              </a:rPr>
              <a:t>Database Design (ERD)</a:t>
            </a:r>
            <a:endParaRPr lang="en-US" sz="5400" dirty="0">
              <a:latin typeface="Teko SemiBold" pitchFamily="2" charset="0"/>
              <a:cs typeface="Teko SemiBold" pitchFamily="2" charset="0"/>
            </a:endParaRPr>
          </a:p>
        </p:txBody>
      </p:sp>
      <p:sp>
        <p:nvSpPr>
          <p:cNvPr id="4" name="Text 1"/>
          <p:cNvSpPr/>
          <p:nvPr/>
        </p:nvSpPr>
        <p:spPr>
          <a:xfrm>
            <a:off x="6280190" y="330958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Our Entity-Relationship Diagram (ERD) meticulously maps out the relationships between key entities such as Users, Accounts, Transactions, and Currencies. This design ensures data integrity, scalability, and efficient query performance for all banking operations.</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6280190" y="5016341"/>
            <a:ext cx="7556421" cy="725805"/>
          </a:xfrm>
          <a:prstGeom prst="rect">
            <a:avLst/>
          </a:prstGeom>
          <a:noFill/>
          <a:ln/>
        </p:spPr>
        <p:txBody>
          <a:bodyPr wrap="square" lIns="0" tIns="0" rIns="0" bIns="0" rtlCol="0" anchor="t"/>
          <a:lstStyle/>
          <a:p>
            <a:pPr marL="0" indent="0" algn="ctr">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The ERD provides a clear blueprint for our database, enabling a robust and reliable system for NEXO.</a:t>
            </a:r>
            <a:endParaRPr lang="en-US" sz="175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7E33C56-67F7-4257-65BC-1C9972B48F4A}"/>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0105"/>
            <a:ext cx="4536519" cy="566976"/>
          </a:xfrm>
          <a:prstGeom prst="rect">
            <a:avLst/>
          </a:prstGeom>
          <a:noFill/>
          <a:ln/>
        </p:spPr>
        <p:txBody>
          <a:bodyPr wrap="none" lIns="0" tIns="0" rIns="0" bIns="0" rtlCol="0" anchor="t"/>
          <a:lstStyle/>
          <a:p>
            <a:pPr marL="0" indent="0" algn="l">
              <a:lnSpc>
                <a:spcPts val="4450"/>
              </a:lnSpc>
              <a:buNone/>
            </a:pPr>
            <a:r>
              <a:rPr lang="en-US" sz="5400" dirty="0">
                <a:solidFill>
                  <a:srgbClr val="B05EF1"/>
                </a:solidFill>
                <a:latin typeface="Teko SemiBold" pitchFamily="2" charset="0"/>
                <a:ea typeface="Tomorrow Semi Bold" pitchFamily="34" charset="-122"/>
                <a:cs typeface="Teko SemiBold" pitchFamily="2" charset="0"/>
              </a:rPr>
              <a:t>System Modules</a:t>
            </a:r>
            <a:endParaRPr lang="en-US" sz="5400" dirty="0">
              <a:latin typeface="Teko SemiBold" pitchFamily="2" charset="0"/>
              <a:cs typeface="Teko SemiBold" pitchFamily="2" charset="0"/>
            </a:endParaRPr>
          </a:p>
        </p:txBody>
      </p:sp>
      <p:sp>
        <p:nvSpPr>
          <p:cNvPr id="3" name="Shape 1"/>
          <p:cNvSpPr/>
          <p:nvPr/>
        </p:nvSpPr>
        <p:spPr>
          <a:xfrm>
            <a:off x="7299960" y="1860709"/>
            <a:ext cx="30480" cy="5528667"/>
          </a:xfrm>
          <a:prstGeom prst="roundRect">
            <a:avLst>
              <a:gd name="adj" fmla="val 111628"/>
            </a:avLst>
          </a:prstGeom>
          <a:solidFill>
            <a:srgbClr val="D6D0D0"/>
          </a:solidFill>
          <a:ln/>
        </p:spPr>
      </p:sp>
      <p:sp>
        <p:nvSpPr>
          <p:cNvPr id="4" name="Shape 2"/>
          <p:cNvSpPr/>
          <p:nvPr/>
        </p:nvSpPr>
        <p:spPr>
          <a:xfrm>
            <a:off x="6410087" y="2100620"/>
            <a:ext cx="680442" cy="30480"/>
          </a:xfrm>
          <a:prstGeom prst="roundRect">
            <a:avLst>
              <a:gd name="adj" fmla="val 111628"/>
            </a:avLst>
          </a:prstGeom>
          <a:solidFill>
            <a:srgbClr val="D6D0D0"/>
          </a:solidFill>
          <a:ln/>
        </p:spPr>
      </p:sp>
      <p:sp>
        <p:nvSpPr>
          <p:cNvPr id="5" name="Shape 3"/>
          <p:cNvSpPr/>
          <p:nvPr/>
        </p:nvSpPr>
        <p:spPr>
          <a:xfrm>
            <a:off x="7060049" y="1860709"/>
            <a:ext cx="510302" cy="510302"/>
          </a:xfrm>
          <a:prstGeom prst="roundRect">
            <a:avLst>
              <a:gd name="adj" fmla="val 6667"/>
            </a:avLst>
          </a:prstGeom>
          <a:solidFill>
            <a:srgbClr val="F0EAEA"/>
          </a:solidFill>
          <a:ln/>
        </p:spPr>
      </p:sp>
      <p:sp>
        <p:nvSpPr>
          <p:cNvPr id="6" name="Text 4"/>
          <p:cNvSpPr/>
          <p:nvPr/>
        </p:nvSpPr>
        <p:spPr>
          <a:xfrm>
            <a:off x="7145119" y="190321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7" name="Text 5"/>
          <p:cNvSpPr/>
          <p:nvPr/>
        </p:nvSpPr>
        <p:spPr>
          <a:xfrm>
            <a:off x="2674977" y="1903214"/>
            <a:ext cx="3506153" cy="425291"/>
          </a:xfrm>
          <a:prstGeom prst="rect">
            <a:avLst/>
          </a:prstGeom>
          <a:noFill/>
          <a:ln/>
        </p:spPr>
        <p:txBody>
          <a:bodyPr wrap="none" lIns="0" tIns="0" rIns="0" bIns="0" rtlCol="0" anchor="t"/>
          <a:lstStyle/>
          <a:p>
            <a:pPr marL="0" indent="0" algn="r">
              <a:lnSpc>
                <a:spcPts val="3300"/>
              </a:lnSpc>
              <a:buNone/>
            </a:pPr>
            <a:r>
              <a:rPr lang="en-US" sz="2650" dirty="0">
                <a:solidFill>
                  <a:srgbClr val="61615C"/>
                </a:solidFill>
                <a:latin typeface="Teko SemiBold" pitchFamily="2" charset="0"/>
                <a:ea typeface="Tomorrow Semi Bold" pitchFamily="34" charset="-122"/>
                <a:cs typeface="Teko SemiBold" pitchFamily="2" charset="0"/>
              </a:rPr>
              <a:t>Registration &amp; Login</a:t>
            </a:r>
            <a:endParaRPr lang="en-US" sz="2650" dirty="0">
              <a:latin typeface="Teko SemiBold" pitchFamily="2" charset="0"/>
              <a:cs typeface="Teko SemiBold" pitchFamily="2" charset="0"/>
            </a:endParaRPr>
          </a:p>
        </p:txBody>
      </p:sp>
      <p:sp>
        <p:nvSpPr>
          <p:cNvPr id="8" name="Text 6"/>
          <p:cNvSpPr/>
          <p:nvPr/>
        </p:nvSpPr>
        <p:spPr>
          <a:xfrm>
            <a:off x="793790" y="2464594"/>
            <a:ext cx="5387340" cy="725805"/>
          </a:xfrm>
          <a:prstGeom prst="rect">
            <a:avLst/>
          </a:prstGeom>
          <a:noFill/>
          <a:ln/>
        </p:spPr>
        <p:txBody>
          <a:bodyPr wrap="square" lIns="0" tIns="0" rIns="0" bIns="0" rtlCol="0" anchor="t"/>
          <a:lstStyle/>
          <a:p>
            <a:pPr marL="0" indent="0" algn="r">
              <a:lnSpc>
                <a:spcPts val="2850"/>
              </a:lnSpc>
              <a:buNone/>
            </a:pPr>
            <a:r>
              <a:rPr lang="en-US" sz="1750" dirty="0">
                <a:solidFill>
                  <a:srgbClr val="61615C"/>
                </a:solidFill>
                <a:latin typeface="Tomorrow" pitchFamily="34" charset="0"/>
                <a:ea typeface="Tomorrow" pitchFamily="34" charset="-122"/>
                <a:cs typeface="Tomorrow" pitchFamily="34" charset="-120"/>
              </a:rPr>
              <a:t>Secure user onboarding with multi-factor authentication.</a:t>
            </a:r>
            <a:endParaRPr lang="en-US" sz="1750" dirty="0"/>
          </a:p>
        </p:txBody>
      </p:sp>
      <p:sp>
        <p:nvSpPr>
          <p:cNvPr id="9" name="Shape 7"/>
          <p:cNvSpPr/>
          <p:nvPr/>
        </p:nvSpPr>
        <p:spPr>
          <a:xfrm>
            <a:off x="7539871" y="3461504"/>
            <a:ext cx="680442" cy="30480"/>
          </a:xfrm>
          <a:prstGeom prst="roundRect">
            <a:avLst>
              <a:gd name="adj" fmla="val 111628"/>
            </a:avLst>
          </a:prstGeom>
          <a:solidFill>
            <a:srgbClr val="D6D0D0"/>
          </a:solidFill>
          <a:ln/>
        </p:spPr>
      </p:sp>
      <p:sp>
        <p:nvSpPr>
          <p:cNvPr id="10" name="Shape 8"/>
          <p:cNvSpPr/>
          <p:nvPr/>
        </p:nvSpPr>
        <p:spPr>
          <a:xfrm>
            <a:off x="7060049" y="3221593"/>
            <a:ext cx="510302" cy="510302"/>
          </a:xfrm>
          <a:prstGeom prst="roundRect">
            <a:avLst>
              <a:gd name="adj" fmla="val 6667"/>
            </a:avLst>
          </a:prstGeom>
          <a:solidFill>
            <a:srgbClr val="F0EAEA"/>
          </a:solidFill>
          <a:ln/>
        </p:spPr>
      </p:sp>
      <p:sp>
        <p:nvSpPr>
          <p:cNvPr id="11" name="Text 9"/>
          <p:cNvSpPr/>
          <p:nvPr/>
        </p:nvSpPr>
        <p:spPr>
          <a:xfrm>
            <a:off x="7145119" y="32640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2" name="Text 10"/>
          <p:cNvSpPr/>
          <p:nvPr/>
        </p:nvSpPr>
        <p:spPr>
          <a:xfrm>
            <a:off x="8449270" y="3264098"/>
            <a:ext cx="3805833" cy="425291"/>
          </a:xfrm>
          <a:prstGeom prst="rect">
            <a:avLst/>
          </a:prstGeom>
          <a:noFill/>
          <a:ln/>
        </p:spPr>
        <p:txBody>
          <a:bodyPr wrap="none" lIns="0" tIns="0" rIns="0" bIns="0" rtlCol="0" anchor="t"/>
          <a:lstStyle/>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Account Management</a:t>
            </a:r>
            <a:endParaRPr lang="en-US" sz="2650" dirty="0">
              <a:latin typeface="Teko SemiBold" pitchFamily="2" charset="0"/>
              <a:cs typeface="Teko SemiBold" pitchFamily="2" charset="0"/>
            </a:endParaRPr>
          </a:p>
        </p:txBody>
      </p:sp>
      <p:sp>
        <p:nvSpPr>
          <p:cNvPr id="13" name="Text 11"/>
          <p:cNvSpPr/>
          <p:nvPr/>
        </p:nvSpPr>
        <p:spPr>
          <a:xfrm>
            <a:off x="8449270" y="3825478"/>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View balances, transaction history, and manage personal details.</a:t>
            </a:r>
            <a:endParaRPr lang="en-US" sz="1750" dirty="0"/>
          </a:p>
        </p:txBody>
      </p:sp>
      <p:sp>
        <p:nvSpPr>
          <p:cNvPr id="14" name="Shape 12"/>
          <p:cNvSpPr/>
          <p:nvPr/>
        </p:nvSpPr>
        <p:spPr>
          <a:xfrm>
            <a:off x="6410087" y="4616768"/>
            <a:ext cx="680442" cy="30480"/>
          </a:xfrm>
          <a:prstGeom prst="roundRect">
            <a:avLst>
              <a:gd name="adj" fmla="val 111628"/>
            </a:avLst>
          </a:prstGeom>
          <a:solidFill>
            <a:srgbClr val="D6D0D0"/>
          </a:solidFill>
          <a:ln/>
        </p:spPr>
      </p:sp>
      <p:sp>
        <p:nvSpPr>
          <p:cNvPr id="15" name="Shape 13"/>
          <p:cNvSpPr/>
          <p:nvPr/>
        </p:nvSpPr>
        <p:spPr>
          <a:xfrm>
            <a:off x="7060049" y="4376857"/>
            <a:ext cx="510302" cy="510302"/>
          </a:xfrm>
          <a:prstGeom prst="roundRect">
            <a:avLst>
              <a:gd name="adj" fmla="val 6667"/>
            </a:avLst>
          </a:prstGeom>
          <a:solidFill>
            <a:srgbClr val="F0EAEA"/>
          </a:solidFill>
          <a:ln/>
        </p:spPr>
      </p:sp>
      <p:sp>
        <p:nvSpPr>
          <p:cNvPr id="16" name="Text 14"/>
          <p:cNvSpPr/>
          <p:nvPr/>
        </p:nvSpPr>
        <p:spPr>
          <a:xfrm>
            <a:off x="7145119" y="44193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7" name="Text 15"/>
          <p:cNvSpPr/>
          <p:nvPr/>
        </p:nvSpPr>
        <p:spPr>
          <a:xfrm>
            <a:off x="2778800" y="4419362"/>
            <a:ext cx="3402330" cy="425291"/>
          </a:xfrm>
          <a:prstGeom prst="rect">
            <a:avLst/>
          </a:prstGeom>
          <a:noFill/>
          <a:ln/>
        </p:spPr>
        <p:txBody>
          <a:bodyPr wrap="none" lIns="0" tIns="0" rIns="0" bIns="0" rtlCol="0" anchor="t"/>
          <a:lstStyle/>
          <a:p>
            <a:pPr marL="0" indent="0" algn="r">
              <a:lnSpc>
                <a:spcPts val="3300"/>
              </a:lnSpc>
              <a:buNone/>
            </a:pPr>
            <a:r>
              <a:rPr lang="en-US" sz="2650" dirty="0">
                <a:solidFill>
                  <a:srgbClr val="61615C"/>
                </a:solidFill>
                <a:latin typeface="Teko SemiBold" pitchFamily="2" charset="0"/>
                <a:ea typeface="Tomorrow Semi Bold" pitchFamily="34" charset="-122"/>
                <a:cs typeface="Teko SemiBold" pitchFamily="2" charset="0"/>
              </a:rPr>
              <a:t>Transactions</a:t>
            </a:r>
            <a:endParaRPr lang="en-US" sz="2650" dirty="0">
              <a:latin typeface="Teko SemiBold" pitchFamily="2" charset="0"/>
              <a:cs typeface="Teko SemiBold" pitchFamily="2" charset="0"/>
            </a:endParaRPr>
          </a:p>
        </p:txBody>
      </p:sp>
      <p:sp>
        <p:nvSpPr>
          <p:cNvPr id="18" name="Text 16"/>
          <p:cNvSpPr/>
          <p:nvPr/>
        </p:nvSpPr>
        <p:spPr>
          <a:xfrm>
            <a:off x="793790" y="4980742"/>
            <a:ext cx="5387340" cy="725805"/>
          </a:xfrm>
          <a:prstGeom prst="rect">
            <a:avLst/>
          </a:prstGeom>
          <a:noFill/>
          <a:ln/>
        </p:spPr>
        <p:txBody>
          <a:bodyPr wrap="square" lIns="0" tIns="0" rIns="0" bIns="0" rtlCol="0" anchor="t"/>
          <a:lstStyle/>
          <a:p>
            <a:pPr marL="0" indent="0" algn="r">
              <a:lnSpc>
                <a:spcPts val="2850"/>
              </a:lnSpc>
              <a:buNone/>
            </a:pPr>
            <a:r>
              <a:rPr lang="en-US" sz="1750" dirty="0">
                <a:solidFill>
                  <a:srgbClr val="61615C"/>
                </a:solidFill>
                <a:latin typeface="Tomorrow" pitchFamily="34" charset="0"/>
                <a:ea typeface="Tomorrow" pitchFamily="34" charset="-122"/>
                <a:cs typeface="Tomorrow" pitchFamily="34" charset="-120"/>
              </a:rPr>
              <a:t>Facilitates deposits, withdrawals, transfers, and bill payments.</a:t>
            </a:r>
            <a:endParaRPr lang="en-US" sz="1750" dirty="0"/>
          </a:p>
        </p:txBody>
      </p:sp>
      <p:sp>
        <p:nvSpPr>
          <p:cNvPr id="19" name="Shape 17"/>
          <p:cNvSpPr/>
          <p:nvPr/>
        </p:nvSpPr>
        <p:spPr>
          <a:xfrm>
            <a:off x="7539871" y="5772150"/>
            <a:ext cx="680442" cy="30480"/>
          </a:xfrm>
          <a:prstGeom prst="roundRect">
            <a:avLst>
              <a:gd name="adj" fmla="val 111628"/>
            </a:avLst>
          </a:prstGeom>
          <a:solidFill>
            <a:srgbClr val="D6D0D0"/>
          </a:solidFill>
          <a:ln/>
        </p:spPr>
      </p:sp>
      <p:sp>
        <p:nvSpPr>
          <p:cNvPr id="20" name="Shape 18"/>
          <p:cNvSpPr/>
          <p:nvPr/>
        </p:nvSpPr>
        <p:spPr>
          <a:xfrm>
            <a:off x="7060049" y="5532239"/>
            <a:ext cx="510302" cy="510302"/>
          </a:xfrm>
          <a:prstGeom prst="roundRect">
            <a:avLst>
              <a:gd name="adj" fmla="val 6667"/>
            </a:avLst>
          </a:prstGeom>
          <a:solidFill>
            <a:srgbClr val="F0EAEA"/>
          </a:solidFill>
          <a:ln/>
        </p:spPr>
      </p:sp>
      <p:sp>
        <p:nvSpPr>
          <p:cNvPr id="21" name="Text 19"/>
          <p:cNvSpPr/>
          <p:nvPr/>
        </p:nvSpPr>
        <p:spPr>
          <a:xfrm>
            <a:off x="7145119" y="557474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4</a:t>
            </a:r>
            <a:endParaRPr lang="en-US" sz="2650" dirty="0"/>
          </a:p>
        </p:txBody>
      </p:sp>
      <p:sp>
        <p:nvSpPr>
          <p:cNvPr id="22" name="Text 20"/>
          <p:cNvSpPr/>
          <p:nvPr/>
        </p:nvSpPr>
        <p:spPr>
          <a:xfrm>
            <a:off x="8449270" y="557474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Admin Panel</a:t>
            </a:r>
            <a:endParaRPr lang="en-US" sz="2650" dirty="0">
              <a:latin typeface="Teko SemiBold" pitchFamily="2" charset="0"/>
              <a:cs typeface="Teko SemiBold" pitchFamily="2" charset="0"/>
            </a:endParaRPr>
          </a:p>
        </p:txBody>
      </p:sp>
      <p:sp>
        <p:nvSpPr>
          <p:cNvPr id="23" name="Text 21"/>
          <p:cNvSpPr/>
          <p:nvPr/>
        </p:nvSpPr>
        <p:spPr>
          <a:xfrm>
            <a:off x="8449270" y="6136124"/>
            <a:ext cx="5387340" cy="725805"/>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Tomorrow" pitchFamily="34" charset="0"/>
                <a:ea typeface="Tomorrow" pitchFamily="34" charset="-122"/>
                <a:cs typeface="Tomorrow" pitchFamily="34" charset="-120"/>
              </a:rPr>
              <a:t>Tools for system administrators to manage users, resolve issues, and monitor system health.</a:t>
            </a:r>
            <a:endParaRPr lang="en-US" sz="1750" dirty="0"/>
          </a:p>
        </p:txBody>
      </p:sp>
      <p:sp>
        <p:nvSpPr>
          <p:cNvPr id="26" name="Rectangle 25">
            <a:extLst>
              <a:ext uri="{FF2B5EF4-FFF2-40B4-BE49-F238E27FC236}">
                <a16:creationId xmlns:a16="http://schemas.microsoft.com/office/drawing/2014/main" id="{B976ADA1-05E3-9AAD-0C73-195D9D4ADCCC}"/>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73568"/>
            <a:ext cx="4536519" cy="566976"/>
          </a:xfrm>
          <a:prstGeom prst="rect">
            <a:avLst/>
          </a:prstGeom>
          <a:noFill/>
          <a:ln/>
        </p:spPr>
        <p:txBody>
          <a:bodyPr wrap="none" lIns="0" tIns="0" rIns="0" bIns="0" rtlCol="0" anchor="t"/>
          <a:lstStyle/>
          <a:p>
            <a:pPr marL="0" indent="0" algn="l">
              <a:lnSpc>
                <a:spcPts val="4450"/>
              </a:lnSpc>
              <a:buNone/>
            </a:pPr>
            <a:r>
              <a:rPr lang="en-US" sz="5400" dirty="0">
                <a:solidFill>
                  <a:srgbClr val="B05EF1"/>
                </a:solidFill>
                <a:latin typeface="Teko SemiBold" pitchFamily="2" charset="0"/>
                <a:ea typeface="Tomorrow Semi Bold" pitchFamily="34" charset="-122"/>
                <a:cs typeface="Teko SemiBold" pitchFamily="2" charset="0"/>
              </a:rPr>
              <a:t>Why NEXO Works</a:t>
            </a:r>
            <a:endParaRPr lang="en-US" sz="5400" dirty="0">
              <a:latin typeface="Teko SemiBold" pitchFamily="2" charset="0"/>
              <a:cs typeface="Teko SemiBold" pitchFamily="2" charset="0"/>
            </a:endParaRPr>
          </a:p>
        </p:txBody>
      </p:sp>
      <p:sp>
        <p:nvSpPr>
          <p:cNvPr id="3" name="Shape 1"/>
          <p:cNvSpPr/>
          <p:nvPr/>
        </p:nvSpPr>
        <p:spPr>
          <a:xfrm>
            <a:off x="793790" y="2894171"/>
            <a:ext cx="510302" cy="510302"/>
          </a:xfrm>
          <a:prstGeom prst="roundRect">
            <a:avLst>
              <a:gd name="adj" fmla="val 6667"/>
            </a:avLst>
          </a:prstGeom>
          <a:solidFill>
            <a:srgbClr val="F0EAEA"/>
          </a:solidFill>
          <a:ln/>
        </p:spPr>
      </p:sp>
      <p:sp>
        <p:nvSpPr>
          <p:cNvPr id="4" name="Text 2"/>
          <p:cNvSpPr/>
          <p:nvPr/>
        </p:nvSpPr>
        <p:spPr>
          <a:xfrm>
            <a:off x="1452424" y="2880003"/>
            <a:ext cx="3421499" cy="850583"/>
          </a:xfrm>
          <a:prstGeom prst="rect">
            <a:avLst/>
          </a:prstGeom>
          <a:noFill/>
          <a:ln/>
        </p:spPr>
        <p:txBody>
          <a:bodyPr wrap="square" lIns="0" tIns="0" rIns="0" bIns="0" rtlCol="0" anchor="t"/>
          <a:lstStyle/>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Easy Adoption for </a:t>
            </a:r>
          </a:p>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Students</a:t>
            </a:r>
            <a:endParaRPr lang="en-US" sz="2650" dirty="0">
              <a:latin typeface="Teko SemiBold" pitchFamily="2" charset="0"/>
              <a:cs typeface="Teko SemiBold" pitchFamily="2" charset="0"/>
            </a:endParaRPr>
          </a:p>
        </p:txBody>
      </p:sp>
      <p:sp>
        <p:nvSpPr>
          <p:cNvPr id="5" name="Text 3"/>
          <p:cNvSpPr/>
          <p:nvPr/>
        </p:nvSpPr>
        <p:spPr>
          <a:xfrm>
            <a:off x="1530906" y="3869471"/>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Its intuitive design and mobile-first approach resonate with the digital-savvy student demographic.</a:t>
            </a:r>
            <a:endParaRPr lang="en-US" sz="1750" dirty="0">
              <a:latin typeface="Arial" panose="020B0604020202020204" pitchFamily="34" charset="0"/>
              <a:cs typeface="Arial" panose="020B0604020202020204" pitchFamily="34" charset="0"/>
            </a:endParaRPr>
          </a:p>
        </p:txBody>
      </p:sp>
      <p:sp>
        <p:nvSpPr>
          <p:cNvPr id="6" name="Shape 4"/>
          <p:cNvSpPr/>
          <p:nvPr/>
        </p:nvSpPr>
        <p:spPr>
          <a:xfrm>
            <a:off x="5235893" y="2894171"/>
            <a:ext cx="510302" cy="510302"/>
          </a:xfrm>
          <a:prstGeom prst="roundRect">
            <a:avLst>
              <a:gd name="adj" fmla="val 6667"/>
            </a:avLst>
          </a:prstGeom>
          <a:solidFill>
            <a:srgbClr val="F0EAEA"/>
          </a:solidFill>
          <a:ln/>
        </p:spPr>
      </p:sp>
      <p:sp>
        <p:nvSpPr>
          <p:cNvPr id="7" name="Text 5"/>
          <p:cNvSpPr/>
          <p:nvPr/>
        </p:nvSpPr>
        <p:spPr>
          <a:xfrm>
            <a:off x="5894527" y="2878408"/>
            <a:ext cx="3648313" cy="850583"/>
          </a:xfrm>
          <a:prstGeom prst="rect">
            <a:avLst/>
          </a:prstGeom>
          <a:noFill/>
          <a:ln/>
        </p:spPr>
        <p:txBody>
          <a:bodyPr wrap="square" lIns="0" tIns="0" rIns="0" bIns="0" rtlCol="0" anchor="t"/>
          <a:lstStyle/>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Secure Financial</a:t>
            </a:r>
          </a:p>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Transactions</a:t>
            </a:r>
            <a:endParaRPr lang="en-US" sz="2650" dirty="0">
              <a:latin typeface="Teko SemiBold" pitchFamily="2" charset="0"/>
              <a:cs typeface="Teko SemiBold" pitchFamily="2" charset="0"/>
            </a:endParaRPr>
          </a:p>
        </p:txBody>
      </p:sp>
      <p:sp>
        <p:nvSpPr>
          <p:cNvPr id="8" name="Text 6"/>
          <p:cNvSpPr/>
          <p:nvPr/>
        </p:nvSpPr>
        <p:spPr>
          <a:xfrm>
            <a:off x="5973008" y="3869471"/>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Implementing industry-standard encryption and security protocols ensures the safety of all user data and funds.</a:t>
            </a:r>
            <a:endParaRPr lang="en-US" sz="1750" dirty="0">
              <a:latin typeface="Arial" panose="020B0604020202020204" pitchFamily="34" charset="0"/>
              <a:cs typeface="Arial" panose="020B0604020202020204" pitchFamily="34" charset="0"/>
            </a:endParaRPr>
          </a:p>
        </p:txBody>
      </p:sp>
      <p:sp>
        <p:nvSpPr>
          <p:cNvPr id="9" name="Shape 7"/>
          <p:cNvSpPr/>
          <p:nvPr/>
        </p:nvSpPr>
        <p:spPr>
          <a:xfrm>
            <a:off x="9677995" y="2894171"/>
            <a:ext cx="510302" cy="510302"/>
          </a:xfrm>
          <a:prstGeom prst="roundRect">
            <a:avLst>
              <a:gd name="adj" fmla="val 6667"/>
            </a:avLst>
          </a:prstGeom>
          <a:solidFill>
            <a:srgbClr val="F0EAEA"/>
          </a:solidFill>
          <a:ln/>
        </p:spPr>
      </p:sp>
      <p:sp>
        <p:nvSpPr>
          <p:cNvPr id="10" name="Text 8"/>
          <p:cNvSpPr/>
          <p:nvPr/>
        </p:nvSpPr>
        <p:spPr>
          <a:xfrm>
            <a:off x="10336629" y="2889005"/>
            <a:ext cx="3421499" cy="850583"/>
          </a:xfrm>
          <a:prstGeom prst="rect">
            <a:avLst/>
          </a:prstGeom>
          <a:noFill/>
          <a:ln/>
        </p:spPr>
        <p:txBody>
          <a:bodyPr wrap="square" lIns="0" tIns="0" rIns="0" bIns="0" rtlCol="0" anchor="t"/>
          <a:lstStyle/>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Scalable for Future </a:t>
            </a:r>
          </a:p>
          <a:p>
            <a:pPr marL="0" indent="0" algn="l">
              <a:lnSpc>
                <a:spcPts val="3300"/>
              </a:lnSpc>
              <a:buNone/>
            </a:pPr>
            <a:r>
              <a:rPr lang="en-US" sz="2650" dirty="0">
                <a:solidFill>
                  <a:srgbClr val="61615C"/>
                </a:solidFill>
                <a:latin typeface="Teko SemiBold" pitchFamily="2" charset="0"/>
                <a:ea typeface="Tomorrow Semi Bold" pitchFamily="34" charset="-122"/>
                <a:cs typeface="Teko SemiBold" pitchFamily="2" charset="0"/>
              </a:rPr>
              <a:t>Features</a:t>
            </a:r>
            <a:endParaRPr lang="en-US" sz="2650" dirty="0">
              <a:latin typeface="Teko SemiBold" pitchFamily="2" charset="0"/>
              <a:cs typeface="Teko SemiBold" pitchFamily="2" charset="0"/>
            </a:endParaRPr>
          </a:p>
        </p:txBody>
      </p:sp>
      <p:sp>
        <p:nvSpPr>
          <p:cNvPr id="11" name="Text 9"/>
          <p:cNvSpPr/>
          <p:nvPr/>
        </p:nvSpPr>
        <p:spPr>
          <a:xfrm>
            <a:off x="10415110" y="3864567"/>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The modular architecture allows for easy integration of new functionalities and expansion to a wider user base.</a:t>
            </a:r>
            <a:endParaRPr lang="en-US" sz="1750" dirty="0">
              <a:latin typeface="Arial" panose="020B0604020202020204" pitchFamily="34" charset="0"/>
              <a:cs typeface="Arial" panose="020B0604020202020204" pitchFamily="34" charset="0"/>
            </a:endParaRPr>
          </a:p>
        </p:txBody>
      </p:sp>
      <p:sp>
        <p:nvSpPr>
          <p:cNvPr id="12" name="Text 10"/>
          <p:cNvSpPr/>
          <p:nvPr/>
        </p:nvSpPr>
        <p:spPr>
          <a:xfrm>
            <a:off x="793790" y="599301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1615C"/>
                </a:solidFill>
                <a:latin typeface="Arial" panose="020B0604020202020204" pitchFamily="34" charset="0"/>
                <a:ea typeface="Tomorrow" pitchFamily="34" charset="-122"/>
                <a:cs typeface="Arial" panose="020B0604020202020204" pitchFamily="34" charset="0"/>
              </a:rPr>
              <a:t>NEXO is not just a banking system; it's a foundation for a modern, accessible, and secure financial future for students.</a:t>
            </a:r>
            <a:endParaRPr lang="en-US" sz="175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6AD268B-8906-646D-19D1-28170BBFF2FD}"/>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2DFCE868-BAE6-1D28-9902-76E0A0C615EE}"/>
              </a:ext>
            </a:extLst>
          </p:cNvPr>
          <p:cNvSpPr/>
          <p:nvPr/>
        </p:nvSpPr>
        <p:spPr>
          <a:xfrm>
            <a:off x="5384225" y="3042503"/>
            <a:ext cx="213638" cy="213638"/>
          </a:xfrm>
          <a:prstGeom prst="ellipse">
            <a:avLst/>
          </a:prstGeom>
          <a:solidFill>
            <a:srgbClr val="6161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3D75716-E383-2071-1B53-E664583133D2}"/>
              </a:ext>
            </a:extLst>
          </p:cNvPr>
          <p:cNvSpPr/>
          <p:nvPr/>
        </p:nvSpPr>
        <p:spPr>
          <a:xfrm>
            <a:off x="9826327" y="3042503"/>
            <a:ext cx="213638" cy="213638"/>
          </a:xfrm>
          <a:prstGeom prst="ellipse">
            <a:avLst/>
          </a:prstGeom>
          <a:solidFill>
            <a:srgbClr val="6161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4BD44BB-48D1-AE2C-3FB9-80CD45166CA6}"/>
              </a:ext>
            </a:extLst>
          </p:cNvPr>
          <p:cNvSpPr/>
          <p:nvPr/>
        </p:nvSpPr>
        <p:spPr>
          <a:xfrm>
            <a:off x="942122" y="3042503"/>
            <a:ext cx="213638" cy="213638"/>
          </a:xfrm>
          <a:prstGeom prst="ellipse">
            <a:avLst/>
          </a:prstGeom>
          <a:solidFill>
            <a:srgbClr val="6161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2822" y="1504950"/>
            <a:ext cx="4323993" cy="480655"/>
          </a:xfrm>
          <a:prstGeom prst="rect">
            <a:avLst/>
          </a:prstGeom>
          <a:noFill/>
          <a:ln/>
        </p:spPr>
        <p:txBody>
          <a:bodyPr wrap="none" lIns="0" tIns="0" rIns="0" bIns="0" rtlCol="0" anchor="t"/>
          <a:lstStyle/>
          <a:p>
            <a:pPr marL="0" indent="0" algn="l">
              <a:lnSpc>
                <a:spcPts val="3750"/>
              </a:lnSpc>
              <a:buNone/>
            </a:pPr>
            <a:r>
              <a:rPr lang="en-US" sz="5400" dirty="0">
                <a:solidFill>
                  <a:srgbClr val="B05EF1"/>
                </a:solidFill>
                <a:latin typeface="Teko SemiBold" pitchFamily="2" charset="0"/>
                <a:ea typeface="Tomorrow Semi Bold" pitchFamily="34" charset="-122"/>
                <a:cs typeface="Teko SemiBold" pitchFamily="2" charset="0"/>
              </a:rPr>
              <a:t>Future Enhancements</a:t>
            </a:r>
            <a:endParaRPr lang="en-US" sz="5400" dirty="0">
              <a:latin typeface="Teko SemiBold" pitchFamily="2" charset="0"/>
              <a:cs typeface="Teko SemiBold" pitchFamily="2" charset="0"/>
            </a:endParaRPr>
          </a:p>
        </p:txBody>
      </p:sp>
      <p:pic>
        <p:nvPicPr>
          <p:cNvPr id="3" name="Image 0" descr="preencoded.png"/>
          <p:cNvPicPr>
            <a:picLocks noChangeAspect="1"/>
          </p:cNvPicPr>
          <p:nvPr/>
        </p:nvPicPr>
        <p:blipFill>
          <a:blip r:embed="rId3"/>
          <a:stretch>
            <a:fillRect/>
          </a:stretch>
        </p:blipFill>
        <p:spPr>
          <a:xfrm>
            <a:off x="680442" y="2494955"/>
            <a:ext cx="4320659" cy="2307074"/>
          </a:xfrm>
          <a:prstGeom prst="rect">
            <a:avLst/>
          </a:prstGeom>
        </p:spPr>
      </p:pic>
      <p:pic>
        <p:nvPicPr>
          <p:cNvPr id="4" name="Image 1" descr="preencoded.png"/>
          <p:cNvPicPr>
            <a:picLocks noChangeAspect="1"/>
          </p:cNvPicPr>
          <p:nvPr/>
        </p:nvPicPr>
        <p:blipFill>
          <a:blip r:embed="rId4"/>
          <a:stretch>
            <a:fillRect/>
          </a:stretch>
        </p:blipFill>
        <p:spPr>
          <a:xfrm>
            <a:off x="5154811" y="2494955"/>
            <a:ext cx="4320659" cy="2307074"/>
          </a:xfrm>
          <a:prstGeom prst="rect">
            <a:avLst/>
          </a:prstGeom>
        </p:spPr>
      </p:pic>
      <p:pic>
        <p:nvPicPr>
          <p:cNvPr id="5" name="Image 2" descr="preencoded.png"/>
          <p:cNvPicPr>
            <a:picLocks noChangeAspect="1"/>
          </p:cNvPicPr>
          <p:nvPr/>
        </p:nvPicPr>
        <p:blipFill>
          <a:blip r:embed="rId5"/>
          <a:stretch>
            <a:fillRect/>
          </a:stretch>
        </p:blipFill>
        <p:spPr>
          <a:xfrm>
            <a:off x="9629180" y="2494955"/>
            <a:ext cx="4320659" cy="2307074"/>
          </a:xfrm>
          <a:prstGeom prst="rect">
            <a:avLst/>
          </a:prstGeom>
        </p:spPr>
      </p:pic>
      <p:sp>
        <p:nvSpPr>
          <p:cNvPr id="6" name="Text 1"/>
          <p:cNvSpPr/>
          <p:nvPr/>
        </p:nvSpPr>
        <p:spPr>
          <a:xfrm>
            <a:off x="672822" y="5143143"/>
            <a:ext cx="13284756" cy="307658"/>
          </a:xfrm>
          <a:prstGeom prst="rect">
            <a:avLst/>
          </a:prstGeom>
          <a:noFill/>
          <a:ln/>
        </p:spPr>
        <p:txBody>
          <a:bodyPr wrap="none" lIns="0" tIns="0" rIns="0" bIns="0" rtlCol="0" anchor="t"/>
          <a:lstStyle/>
          <a:p>
            <a:pPr marL="0" indent="0" algn="l">
              <a:lnSpc>
                <a:spcPts val="2400"/>
              </a:lnSpc>
              <a:buNone/>
            </a:pPr>
            <a:r>
              <a:rPr lang="en-US" sz="1500" dirty="0">
                <a:solidFill>
                  <a:srgbClr val="61615C"/>
                </a:solidFill>
                <a:latin typeface="Arial" panose="020B0604020202020204" pitchFamily="34" charset="0"/>
                <a:ea typeface="Tomorrow" pitchFamily="34" charset="-122"/>
                <a:cs typeface="Arial" panose="020B0604020202020204" pitchFamily="34" charset="0"/>
              </a:rPr>
              <a:t>NEXO's journey doesn't end here. We envision a roadmap of continuous innovation, including:</a:t>
            </a:r>
            <a:endParaRPr lang="en-US" sz="1500" dirty="0">
              <a:latin typeface="Arial" panose="020B0604020202020204" pitchFamily="34" charset="0"/>
              <a:cs typeface="Arial" panose="020B0604020202020204" pitchFamily="34" charset="0"/>
            </a:endParaRPr>
          </a:p>
        </p:txBody>
      </p:sp>
      <p:sp>
        <p:nvSpPr>
          <p:cNvPr id="8" name="Text 3"/>
          <p:cNvSpPr/>
          <p:nvPr/>
        </p:nvSpPr>
        <p:spPr>
          <a:xfrm>
            <a:off x="680442" y="6074138"/>
            <a:ext cx="13284756" cy="307658"/>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61615C"/>
                </a:solidFill>
                <a:latin typeface="Arial" panose="020B0604020202020204" pitchFamily="34" charset="0"/>
                <a:ea typeface="Tomorrow" pitchFamily="34" charset="-122"/>
                <a:cs typeface="Arial" panose="020B0604020202020204" pitchFamily="34" charset="0"/>
              </a:rPr>
              <a:t>AI-based Fraud Detection:</a:t>
            </a:r>
            <a:r>
              <a:rPr lang="en-US" sz="1500" dirty="0">
                <a:solidFill>
                  <a:srgbClr val="61615C"/>
                </a:solidFill>
                <a:latin typeface="Arial" panose="020B0604020202020204" pitchFamily="34" charset="0"/>
                <a:ea typeface="Tomorrow" pitchFamily="34" charset="-122"/>
                <a:cs typeface="Arial" panose="020B0604020202020204" pitchFamily="34" charset="0"/>
              </a:rPr>
              <a:t> Advanced machine learning algorithms to proactively identify and prevent suspicious activities.</a:t>
            </a:r>
            <a:endParaRPr lang="en-US" sz="1500" dirty="0">
              <a:latin typeface="Arial" panose="020B0604020202020204" pitchFamily="34" charset="0"/>
              <a:cs typeface="Arial" panose="020B0604020202020204" pitchFamily="34" charset="0"/>
            </a:endParaRPr>
          </a:p>
        </p:txBody>
      </p:sp>
      <p:sp>
        <p:nvSpPr>
          <p:cNvPr id="9" name="Text 4"/>
          <p:cNvSpPr/>
          <p:nvPr/>
        </p:nvSpPr>
        <p:spPr>
          <a:xfrm>
            <a:off x="680442" y="6381796"/>
            <a:ext cx="13284756" cy="307658"/>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61615C"/>
                </a:solidFill>
                <a:latin typeface="Arial" panose="020B0604020202020204" pitchFamily="34" charset="0"/>
                <a:ea typeface="Tomorrow" pitchFamily="34" charset="-122"/>
                <a:cs typeface="Arial" panose="020B0604020202020204" pitchFamily="34" charset="0"/>
              </a:rPr>
              <a:t>Multi-language Support:</a:t>
            </a:r>
            <a:r>
              <a:rPr lang="en-US" sz="1500" dirty="0">
                <a:solidFill>
                  <a:srgbClr val="61615C"/>
                </a:solidFill>
                <a:latin typeface="Arial" panose="020B0604020202020204" pitchFamily="34" charset="0"/>
                <a:ea typeface="Tomorrow" pitchFamily="34" charset="-122"/>
                <a:cs typeface="Arial" panose="020B0604020202020204" pitchFamily="34" charset="0"/>
              </a:rPr>
              <a:t> Expanding NEXO's reach to a global audience by offering support in multiple languages.</a:t>
            </a:r>
            <a:endParaRPr lang="en-US" sz="15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9287B85-A97E-BA8B-53E3-C410A0EA4703}"/>
              </a:ext>
            </a:extLst>
          </p:cNvPr>
          <p:cNvSpPr/>
          <p:nvPr/>
        </p:nvSpPr>
        <p:spPr>
          <a:xfrm>
            <a:off x="12835054" y="7667303"/>
            <a:ext cx="1672683" cy="495832"/>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 3">
            <a:extLst>
              <a:ext uri="{FF2B5EF4-FFF2-40B4-BE49-F238E27FC236}">
                <a16:creationId xmlns:a16="http://schemas.microsoft.com/office/drawing/2014/main" id="{C11292AE-7C91-9B3E-5143-F424D5EC4566}"/>
              </a:ext>
            </a:extLst>
          </p:cNvPr>
          <p:cNvSpPr/>
          <p:nvPr/>
        </p:nvSpPr>
        <p:spPr>
          <a:xfrm>
            <a:off x="680442" y="5765317"/>
            <a:ext cx="13284756" cy="307658"/>
          </a:xfrm>
          <a:prstGeom prst="rect">
            <a:avLst/>
          </a:prstGeom>
          <a:noFill/>
          <a:ln/>
        </p:spPr>
        <p:txBody>
          <a:bodyPr wrap="none" lIns="0" tIns="0" rIns="0" bIns="0" rtlCol="0" anchor="t"/>
          <a:lstStyle/>
          <a:p>
            <a:pPr marL="342900" indent="-342900">
              <a:lnSpc>
                <a:spcPts val="2400"/>
              </a:lnSpc>
              <a:buSzPct val="100000"/>
              <a:buChar char="•"/>
            </a:pPr>
            <a:r>
              <a:rPr lang="en-US" sz="1500" b="1" dirty="0">
                <a:solidFill>
                  <a:srgbClr val="61615C"/>
                </a:solidFill>
                <a:latin typeface="Arial" panose="020B0604020202020204" pitchFamily="34" charset="0"/>
                <a:cs typeface="Arial" panose="020B0604020202020204" pitchFamily="34" charset="0"/>
              </a:rPr>
              <a:t>Mobile Responsive Design – </a:t>
            </a:r>
            <a:r>
              <a:rPr lang="en-US" sz="1500" dirty="0">
                <a:solidFill>
                  <a:srgbClr val="61615C"/>
                </a:solidFill>
                <a:latin typeface="Arial" panose="020B0604020202020204" pitchFamily="34" charset="0"/>
                <a:cs typeface="Arial" panose="020B0604020202020204" pitchFamily="34" charset="0"/>
              </a:rPr>
              <a:t>Ensure seamless access on smartphones and tablets for modern banking needs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571</Words>
  <Application>Microsoft Office PowerPoint</Application>
  <PresentationFormat>Custom</PresentationFormat>
  <Paragraphs>100</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Tomorrow</vt:lpstr>
      <vt:lpstr>Tomorrow Semi Bold</vt:lpstr>
      <vt:lpstr>Bahnschrift Light</vt:lpstr>
      <vt:lpstr>Teko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ravi sardhara</dc:creator>
  <cp:lastModifiedBy>ravi sardhara</cp:lastModifiedBy>
  <cp:revision>4</cp:revision>
  <dcterms:created xsi:type="dcterms:W3CDTF">2025-08-29T04:10:33Z</dcterms:created>
  <dcterms:modified xsi:type="dcterms:W3CDTF">2025-09-12T04:48:01Z</dcterms:modified>
</cp:coreProperties>
</file>